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33684" y="6238366"/>
            <a:ext cx="1420850" cy="4648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750" y="230365"/>
            <a:ext cx="11736499" cy="931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7387" y="1740497"/>
            <a:ext cx="8691880" cy="163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9016" y="313330"/>
            <a:ext cx="4253966" cy="139111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58" y="6255740"/>
            <a:ext cx="12087961" cy="59639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404040" y="3489455"/>
            <a:ext cx="7380605" cy="2729230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265"/>
              </a:spcBef>
            </a:pP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behalf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CDC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June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2026</a:t>
            </a:r>
            <a:endParaRPr sz="20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1280"/>
              </a:spcBef>
            </a:pPr>
            <a:r>
              <a:rPr dirty="0" sz="2200" b="1">
                <a:latin typeface="Arial"/>
                <a:cs typeface="Arial"/>
              </a:rPr>
              <a:t>Salim</a:t>
            </a:r>
            <a:r>
              <a:rPr dirty="0" sz="2200" spc="-3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S.</a:t>
            </a:r>
            <a:r>
              <a:rPr dirty="0" sz="2200" spc="-3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Abdool</a:t>
            </a:r>
            <a:r>
              <a:rPr dirty="0" sz="2200" spc="-35" b="1">
                <a:latin typeface="Arial"/>
                <a:cs typeface="Arial"/>
              </a:rPr>
              <a:t> </a:t>
            </a:r>
            <a:r>
              <a:rPr dirty="0" sz="2200" b="1">
                <a:latin typeface="Arial"/>
                <a:cs typeface="Arial"/>
              </a:rPr>
              <a:t>Karim,</a:t>
            </a:r>
            <a:r>
              <a:rPr dirty="0" sz="2200" spc="-35" b="1">
                <a:latin typeface="Arial"/>
                <a:cs typeface="Arial"/>
              </a:rPr>
              <a:t> </a:t>
            </a:r>
            <a:r>
              <a:rPr dirty="0" sz="2200" spc="-25" b="1">
                <a:latin typeface="Arial"/>
                <a:cs typeface="Arial"/>
              </a:rPr>
              <a:t>FRS</a:t>
            </a:r>
            <a:endParaRPr sz="2200">
              <a:latin typeface="Arial"/>
              <a:cs typeface="Arial"/>
            </a:endParaRPr>
          </a:p>
          <a:p>
            <a:pPr algn="ctr" marL="1214120" marR="1205865">
              <a:lnSpc>
                <a:spcPct val="100000"/>
              </a:lnSpc>
              <a:spcBef>
                <a:spcPts val="1200"/>
              </a:spcBef>
            </a:pPr>
            <a:r>
              <a:rPr dirty="0" sz="1500">
                <a:latin typeface="Arial"/>
                <a:cs typeface="Arial"/>
              </a:rPr>
              <a:t>Yusuf</a:t>
            </a:r>
            <a:r>
              <a:rPr dirty="0" sz="1500" spc="-5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Hamied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Chair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Global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Health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&amp;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Director: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CAPRISA </a:t>
            </a:r>
            <a:r>
              <a:rPr dirty="0" sz="1500">
                <a:latin typeface="Arial"/>
                <a:cs typeface="Arial"/>
              </a:rPr>
              <a:t>Professor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5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Global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Health,</a:t>
            </a:r>
            <a:r>
              <a:rPr dirty="0" sz="1500" spc="-5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Columbia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University</a:t>
            </a:r>
            <a:endParaRPr sz="15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z="1500">
                <a:latin typeface="Arial"/>
                <a:cs typeface="Arial"/>
              </a:rPr>
              <a:t>Chair:</a:t>
            </a:r>
            <a:r>
              <a:rPr dirty="0" sz="1500" spc="-5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Africa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CDC’s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Emergency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Consultative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Group</a:t>
            </a:r>
            <a:endParaRPr sz="1500">
              <a:latin typeface="Arial"/>
              <a:cs typeface="Aria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500">
                <a:latin typeface="Arial"/>
                <a:cs typeface="Arial"/>
              </a:rPr>
              <a:t>Special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Advisor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on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pandemics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to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Director-</a:t>
            </a:r>
            <a:r>
              <a:rPr dirty="0" sz="1500">
                <a:latin typeface="Arial"/>
                <a:cs typeface="Arial"/>
              </a:rPr>
              <a:t>General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the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World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Health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Organisation </a:t>
            </a:r>
            <a:r>
              <a:rPr dirty="0" sz="1500">
                <a:latin typeface="Arial"/>
                <a:cs typeface="Arial"/>
              </a:rPr>
              <a:t>Adjunct</a:t>
            </a:r>
            <a:r>
              <a:rPr dirty="0" sz="1500" spc="-5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Professor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Immunology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and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Infectious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Diseases,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Harvard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University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500">
                <a:latin typeface="Arial"/>
                <a:cs typeface="Arial"/>
              </a:rPr>
              <a:t>Adjunct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Professor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4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Medicine: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Cornell</a:t>
            </a:r>
            <a:r>
              <a:rPr dirty="0" sz="1500" spc="-4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University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500">
                <a:latin typeface="Arial"/>
                <a:cs typeface="Arial"/>
              </a:rPr>
              <a:t>Pro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Vice-</a:t>
            </a:r>
            <a:r>
              <a:rPr dirty="0" sz="1500">
                <a:latin typeface="Arial"/>
                <a:cs typeface="Arial"/>
              </a:rPr>
              <a:t>Chancellor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-10">
                <a:latin typeface="Arial"/>
                <a:cs typeface="Arial"/>
              </a:rPr>
              <a:t>(Research):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University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>
                <a:latin typeface="Arial"/>
                <a:cs typeface="Arial"/>
              </a:rPr>
              <a:t>of</a:t>
            </a:r>
            <a:r>
              <a:rPr dirty="0" sz="1500" spc="-2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KwaZulu-</a:t>
            </a:r>
            <a:r>
              <a:rPr dirty="0" sz="1500" spc="-10">
                <a:latin typeface="Arial"/>
                <a:cs typeface="Arial"/>
              </a:rPr>
              <a:t>Natal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56235">
              <a:lnSpc>
                <a:spcPct val="110000"/>
              </a:lnSpc>
              <a:spcBef>
                <a:spcPts val="100"/>
              </a:spcBef>
              <a:tabLst>
                <a:tab pos="1028700" algn="l"/>
                <a:tab pos="2197735" algn="l"/>
                <a:tab pos="4989195" algn="l"/>
                <a:tab pos="5008245" algn="l"/>
                <a:tab pos="5598795" algn="l"/>
                <a:tab pos="5719445" algn="l"/>
                <a:tab pos="6802755" algn="l"/>
              </a:tabLst>
            </a:pPr>
            <a:r>
              <a:rPr dirty="0" spc="-10"/>
              <a:t>Ebola</a:t>
            </a:r>
            <a:r>
              <a:rPr dirty="0"/>
              <a:t>	</a:t>
            </a:r>
            <a:r>
              <a:rPr dirty="0" spc="-10"/>
              <a:t>epidemic</a:t>
            </a:r>
            <a:r>
              <a:rPr dirty="0"/>
              <a:t>		</a:t>
            </a:r>
            <a:r>
              <a:rPr dirty="0" spc="-25"/>
              <a:t>in</a:t>
            </a:r>
            <a:r>
              <a:rPr dirty="0"/>
              <a:t>		</a:t>
            </a:r>
            <a:r>
              <a:rPr dirty="0" spc="-25"/>
              <a:t>the</a:t>
            </a:r>
            <a:r>
              <a:rPr dirty="0"/>
              <a:t>	</a:t>
            </a:r>
            <a:r>
              <a:rPr dirty="0" spc="-20"/>
              <a:t>DRC: </a:t>
            </a:r>
            <a:r>
              <a:rPr dirty="0" spc="-25"/>
              <a:t>My</a:t>
            </a:r>
            <a:r>
              <a:rPr dirty="0"/>
              <a:t>	</a:t>
            </a:r>
            <a:r>
              <a:rPr dirty="0" spc="-10"/>
              <a:t>observations</a:t>
            </a:r>
            <a:r>
              <a:rPr dirty="0"/>
              <a:t>	</a:t>
            </a:r>
            <a:r>
              <a:rPr dirty="0" spc="-50"/>
              <a:t>&amp;</a:t>
            </a:r>
            <a:r>
              <a:rPr dirty="0"/>
              <a:t>	</a:t>
            </a:r>
            <a:r>
              <a:rPr dirty="0" spc="-10"/>
              <a:t>reflections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5612" rIns="0" bIns="0" rtlCol="0" vert="horz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dirty="0" spc="-40"/>
              <a:t> </a:t>
            </a:r>
            <a:r>
              <a:rPr dirty="0"/>
              <a:t>Ebola</a:t>
            </a:r>
            <a:r>
              <a:rPr dirty="0" spc="-35"/>
              <a:t> </a:t>
            </a:r>
            <a:r>
              <a:rPr dirty="0"/>
              <a:t>isolation</a:t>
            </a:r>
            <a:r>
              <a:rPr dirty="0" spc="-35"/>
              <a:t> </a:t>
            </a:r>
            <a:r>
              <a:rPr dirty="0"/>
              <a:t>wards</a:t>
            </a:r>
            <a:r>
              <a:rPr dirty="0" spc="-35"/>
              <a:t> </a:t>
            </a:r>
            <a:r>
              <a:rPr dirty="0"/>
              <a:t>being</a:t>
            </a:r>
            <a:r>
              <a:rPr dirty="0" spc="-40"/>
              <a:t> </a:t>
            </a:r>
            <a:r>
              <a:rPr dirty="0"/>
              <a:t>built</a:t>
            </a:r>
            <a:r>
              <a:rPr dirty="0" spc="-35"/>
              <a:t> </a:t>
            </a:r>
            <a:r>
              <a:rPr dirty="0"/>
              <a:t>at</a:t>
            </a:r>
            <a:r>
              <a:rPr dirty="0" spc="-35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 spc="-10"/>
              <a:t>hospital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1406" y="1099346"/>
            <a:ext cx="7273823" cy="4056557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18168" y="5272875"/>
            <a:ext cx="966216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Right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next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Evangelical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several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makeshift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These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mostly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individual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mainly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suspects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confirmed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usually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kept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Click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video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right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see</a:t>
            </a:r>
            <a:r>
              <a:rPr dirty="0" sz="2000" spc="500">
                <a:latin typeface="Arial"/>
                <a:cs typeface="Arial"/>
              </a:rPr>
              <a:t> 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impressive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teams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these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new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facilities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night.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780" y="2186089"/>
            <a:ext cx="3923779" cy="21860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1787" rIns="0" bIns="0" rtlCol="0" vert="horz">
            <a:spAutoFit/>
          </a:bodyPr>
          <a:lstStyle/>
          <a:p>
            <a:pPr marL="6604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45"/>
              <a:t> </a:t>
            </a:r>
            <a:r>
              <a:rPr dirty="0"/>
              <a:t>grim</a:t>
            </a:r>
            <a:r>
              <a:rPr dirty="0" spc="-40"/>
              <a:t> </a:t>
            </a:r>
            <a:r>
              <a:rPr dirty="0"/>
              <a:t>reality</a:t>
            </a:r>
            <a:r>
              <a:rPr dirty="0" spc="-40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/>
              <a:t>evident</a:t>
            </a:r>
            <a:r>
              <a:rPr dirty="0" spc="-40"/>
              <a:t> </a:t>
            </a:r>
            <a:r>
              <a:rPr dirty="0"/>
              <a:t>–</a:t>
            </a:r>
            <a:r>
              <a:rPr dirty="0" spc="-40"/>
              <a:t> </a:t>
            </a:r>
            <a:r>
              <a:rPr dirty="0"/>
              <a:t>though</a:t>
            </a:r>
            <a:r>
              <a:rPr dirty="0" spc="-40"/>
              <a:t> </a:t>
            </a:r>
            <a:r>
              <a:rPr dirty="0"/>
              <a:t>not</a:t>
            </a:r>
            <a:r>
              <a:rPr dirty="0" spc="-40"/>
              <a:t> </a:t>
            </a:r>
            <a:r>
              <a:rPr dirty="0" spc="-10"/>
              <a:t>obvious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2808" y="1663687"/>
            <a:ext cx="5308142" cy="3981107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73171" y="1445285"/>
            <a:ext cx="6009640" cy="490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Kyeng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Mercy,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chief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surveillance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CDC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Settu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ALIMA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sister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organization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MSF) </a:t>
            </a:r>
            <a:r>
              <a:rPr dirty="0" sz="2000">
                <a:latin typeface="Arial"/>
                <a:cs typeface="Arial"/>
              </a:rPr>
              <a:t>show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makeshift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mortuary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tent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back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Several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times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heard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people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 </a:t>
            </a:r>
            <a:r>
              <a:rPr dirty="0" sz="2000">
                <a:latin typeface="Arial"/>
                <a:cs typeface="Arial"/>
              </a:rPr>
              <a:t>acronym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“SDB”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new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vocabulary.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learnt</a:t>
            </a:r>
            <a:r>
              <a:rPr dirty="0" sz="2000" spc="-20">
                <a:latin typeface="Arial"/>
                <a:cs typeface="Arial"/>
              </a:rPr>
              <a:t> that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International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Cross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FHI360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taking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“Safe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&amp;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Dignified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Burial”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(SDB).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They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several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health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workers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monitoring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deaths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</a:t>
            </a:r>
            <a:r>
              <a:rPr dirty="0" sz="2000" spc="-25">
                <a:latin typeface="Arial"/>
                <a:cs typeface="Arial"/>
              </a:rPr>
              <a:t> and </a:t>
            </a:r>
            <a:r>
              <a:rPr dirty="0" sz="2000">
                <a:latin typeface="Arial"/>
                <a:cs typeface="Arial"/>
              </a:rPr>
              <a:t>help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families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SDB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loved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They </a:t>
            </a:r>
            <a:r>
              <a:rPr dirty="0" sz="2000">
                <a:latin typeface="Arial"/>
                <a:cs typeface="Arial"/>
              </a:rPr>
              <a:t>explained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families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bags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where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the </a:t>
            </a:r>
            <a:r>
              <a:rPr dirty="0" sz="2000">
                <a:latin typeface="Arial"/>
                <a:cs typeface="Arial"/>
              </a:rPr>
              <a:t>area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covering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face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transparent.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families </a:t>
            </a:r>
            <a:r>
              <a:rPr dirty="0" sz="2000">
                <a:latin typeface="Arial"/>
                <a:cs typeface="Arial"/>
              </a:rPr>
              <a:t>don’t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like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full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black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bags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which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has </a:t>
            </a:r>
            <a:r>
              <a:rPr dirty="0" sz="2000">
                <a:latin typeface="Arial"/>
                <a:cs typeface="Arial"/>
              </a:rPr>
              <a:t>led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resistance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SDB!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also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felt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would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want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loved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last </a:t>
            </a:r>
            <a:r>
              <a:rPr dirty="0" sz="2000">
                <a:latin typeface="Arial"/>
                <a:cs typeface="Arial"/>
              </a:rPr>
              <a:t>time.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burials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challenge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here…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1787" rIns="0" bIns="0" rtlCol="0" vert="horz">
            <a:spAutoFit/>
          </a:bodyPr>
          <a:lstStyle/>
          <a:p>
            <a:pPr marL="977265">
              <a:lnSpc>
                <a:spcPct val="100000"/>
              </a:lnSpc>
              <a:spcBef>
                <a:spcPts val="100"/>
              </a:spcBef>
            </a:pPr>
            <a:r>
              <a:rPr dirty="0"/>
              <a:t>Ebola</a:t>
            </a:r>
            <a:r>
              <a:rPr dirty="0" spc="-30"/>
              <a:t> </a:t>
            </a:r>
            <a:r>
              <a:rPr dirty="0"/>
              <a:t>treatment</a:t>
            </a:r>
            <a:r>
              <a:rPr dirty="0" spc="-25"/>
              <a:t> </a:t>
            </a:r>
            <a:r>
              <a:rPr dirty="0"/>
              <a:t>Centre</a:t>
            </a:r>
            <a:r>
              <a:rPr dirty="0" spc="-30"/>
              <a:t> </a:t>
            </a:r>
            <a:r>
              <a:rPr dirty="0"/>
              <a:t>–</a:t>
            </a:r>
            <a:r>
              <a:rPr dirty="0" spc="-25"/>
              <a:t> </a:t>
            </a:r>
            <a:r>
              <a:rPr dirty="0"/>
              <a:t>Rwampara</a:t>
            </a:r>
            <a:r>
              <a:rPr dirty="0" spc="-30"/>
              <a:t> </a:t>
            </a:r>
            <a:r>
              <a:rPr dirty="0" spc="-10"/>
              <a:t>Hospital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888317" y="4812169"/>
            <a:ext cx="1024382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Yap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Boum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Kyeng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Mercy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CDC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Papys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Musey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 </a:t>
            </a:r>
            <a:r>
              <a:rPr dirty="0" sz="2000">
                <a:latin typeface="Arial"/>
                <a:cs typeface="Arial"/>
              </a:rPr>
              <a:t>ALIMA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(Alliance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International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Medical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Action)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Rwampara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less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resourced </a:t>
            </a:r>
            <a:r>
              <a:rPr dirty="0" sz="2000">
                <a:latin typeface="Arial"/>
                <a:cs typeface="Arial"/>
              </a:rPr>
              <a:t>hospital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Evangelical.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Rwampara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saw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first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early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May.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Before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we </a:t>
            </a:r>
            <a:r>
              <a:rPr dirty="0" sz="2000">
                <a:latin typeface="Arial"/>
                <a:cs typeface="Arial"/>
              </a:rPr>
              <a:t>entered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shoes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sprayed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complete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procedures.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762" y="1402791"/>
            <a:ext cx="2563837" cy="310278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200" y="1402791"/>
            <a:ext cx="5512168" cy="310278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2844" y="1402791"/>
            <a:ext cx="2479916" cy="31027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1787" rIns="0" bIns="0" rtlCol="0" vert="horz">
            <a:spAutoFit/>
          </a:bodyPr>
          <a:lstStyle/>
          <a:p>
            <a:pPr marL="685165">
              <a:lnSpc>
                <a:spcPct val="100000"/>
              </a:lnSpc>
              <a:spcBef>
                <a:spcPts val="100"/>
              </a:spcBef>
            </a:pPr>
            <a:r>
              <a:rPr dirty="0"/>
              <a:t>Rwampara’s</a:t>
            </a:r>
            <a:r>
              <a:rPr dirty="0" spc="-35"/>
              <a:t> </a:t>
            </a:r>
            <a:r>
              <a:rPr dirty="0"/>
              <a:t>2</a:t>
            </a:r>
            <a:r>
              <a:rPr dirty="0" spc="-35"/>
              <a:t> </a:t>
            </a:r>
            <a:r>
              <a:rPr dirty="0"/>
              <a:t>different</a:t>
            </a:r>
            <a:r>
              <a:rPr dirty="0" spc="-30"/>
              <a:t> </a:t>
            </a:r>
            <a:r>
              <a:rPr dirty="0"/>
              <a:t>types</a:t>
            </a:r>
            <a:r>
              <a:rPr dirty="0" spc="-35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/>
              <a:t>isolation</a:t>
            </a:r>
            <a:r>
              <a:rPr dirty="0" spc="-35"/>
              <a:t> </a:t>
            </a:r>
            <a:r>
              <a:rPr dirty="0" spc="-10"/>
              <a:t>wards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2007" y="1438198"/>
            <a:ext cx="5368353" cy="34217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029140" y="4937010"/>
            <a:ext cx="1032637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ALIMA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transparent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plastic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bubble-</a:t>
            </a:r>
            <a:r>
              <a:rPr dirty="0" sz="2000">
                <a:latin typeface="Arial"/>
                <a:cs typeface="Arial"/>
              </a:rPr>
              <a:t>like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cubicles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(photo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left). </a:t>
            </a:r>
            <a:r>
              <a:rPr dirty="0" sz="2000">
                <a:latin typeface="Arial"/>
                <a:cs typeface="Arial"/>
              </a:rPr>
              <a:t>Rwampara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few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2014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standing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(photo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right)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green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next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those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where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visitors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talk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patients</a:t>
            </a:r>
            <a:r>
              <a:rPr dirty="0" sz="2000" spc="500">
                <a:latin typeface="Arial"/>
                <a:cs typeface="Arial"/>
              </a:rPr>
              <a:t>  </a:t>
            </a:r>
            <a:r>
              <a:rPr dirty="0" sz="2000">
                <a:latin typeface="Arial"/>
                <a:cs typeface="Arial"/>
              </a:rPr>
              <a:t>(1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per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ward)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safely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chute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pass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food,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clothes,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etc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patients.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708" y="1438198"/>
            <a:ext cx="4729137" cy="34217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6910" rIns="0" bIns="0" rtlCol="0" vert="horz">
            <a:spAutoFit/>
          </a:bodyPr>
          <a:lstStyle/>
          <a:p>
            <a:pPr marL="177165">
              <a:lnSpc>
                <a:spcPct val="100000"/>
              </a:lnSpc>
              <a:spcBef>
                <a:spcPts val="100"/>
              </a:spcBef>
            </a:pPr>
            <a:r>
              <a:rPr dirty="0"/>
              <a:t>Epidemiology</a:t>
            </a:r>
            <a:r>
              <a:rPr dirty="0" spc="-60"/>
              <a:t> </a:t>
            </a:r>
            <a:r>
              <a:rPr dirty="0"/>
              <a:t>in</a:t>
            </a:r>
            <a:r>
              <a:rPr dirty="0" spc="-55"/>
              <a:t> </a:t>
            </a:r>
            <a:r>
              <a:rPr dirty="0"/>
              <a:t>action</a:t>
            </a:r>
            <a:r>
              <a:rPr dirty="0" spc="-55"/>
              <a:t> </a:t>
            </a:r>
            <a:r>
              <a:rPr dirty="0"/>
              <a:t>–</a:t>
            </a:r>
            <a:r>
              <a:rPr dirty="0" spc="-55"/>
              <a:t> </a:t>
            </a:r>
            <a:r>
              <a:rPr dirty="0"/>
              <a:t>tracking</a:t>
            </a:r>
            <a:r>
              <a:rPr dirty="0" spc="-55"/>
              <a:t> </a:t>
            </a:r>
            <a:r>
              <a:rPr dirty="0"/>
              <a:t>patient’s</a:t>
            </a:r>
            <a:r>
              <a:rPr dirty="0" spc="-55"/>
              <a:t> </a:t>
            </a:r>
            <a:r>
              <a:rPr dirty="0" spc="-10"/>
              <a:t>progress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824642" y="1555203"/>
            <a:ext cx="7765415" cy="4360545"/>
            <a:chOff x="824642" y="1555203"/>
            <a:chExt cx="7765415" cy="436054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642" y="1555203"/>
              <a:ext cx="7764957" cy="435994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426398" y="2240022"/>
              <a:ext cx="1186815" cy="3420745"/>
            </a:xfrm>
            <a:custGeom>
              <a:avLst/>
              <a:gdLst/>
              <a:ahLst/>
              <a:cxnLst/>
              <a:rect l="l" t="t" r="r" b="b"/>
              <a:pathLst>
                <a:path w="1186814" h="3420745">
                  <a:moveTo>
                    <a:pt x="930673" y="0"/>
                  </a:moveTo>
                  <a:lnTo>
                    <a:pt x="0" y="71171"/>
                  </a:lnTo>
                  <a:lnTo>
                    <a:pt x="256141" y="3420601"/>
                  </a:lnTo>
                  <a:lnTo>
                    <a:pt x="1186815" y="3349430"/>
                  </a:lnTo>
                  <a:lnTo>
                    <a:pt x="9306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426398" y="2240022"/>
              <a:ext cx="1186815" cy="3420745"/>
            </a:xfrm>
            <a:custGeom>
              <a:avLst/>
              <a:gdLst/>
              <a:ahLst/>
              <a:cxnLst/>
              <a:rect l="l" t="t" r="r" b="b"/>
              <a:pathLst>
                <a:path w="1186814" h="3420745">
                  <a:moveTo>
                    <a:pt x="0" y="71171"/>
                  </a:moveTo>
                  <a:lnTo>
                    <a:pt x="930673" y="0"/>
                  </a:lnTo>
                  <a:lnTo>
                    <a:pt x="1186815" y="3349430"/>
                  </a:lnTo>
                  <a:lnTo>
                    <a:pt x="256141" y="3420601"/>
                  </a:lnTo>
                  <a:lnTo>
                    <a:pt x="0" y="71171"/>
                  </a:lnTo>
                  <a:close/>
                </a:path>
              </a:pathLst>
            </a:custGeom>
            <a:ln w="25399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8754744" y="1234273"/>
            <a:ext cx="3031490" cy="484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Both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Evangelical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and </a:t>
            </a:r>
            <a:r>
              <a:rPr dirty="0" sz="2000">
                <a:latin typeface="Arial"/>
                <a:cs typeface="Arial"/>
              </a:rPr>
              <a:t>Rwampara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keep </a:t>
            </a:r>
            <a:r>
              <a:rPr dirty="0" sz="2000" spc="-10">
                <a:latin typeface="Arial"/>
                <a:cs typeface="Arial"/>
              </a:rPr>
              <a:t>epidemiological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and </a:t>
            </a:r>
            <a:r>
              <a:rPr dirty="0" sz="2000">
                <a:latin typeface="Arial"/>
                <a:cs typeface="Arial"/>
              </a:rPr>
              <a:t>clinical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data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white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chalk </a:t>
            </a:r>
            <a:r>
              <a:rPr dirty="0" sz="2000">
                <a:latin typeface="Arial"/>
                <a:cs typeface="Arial"/>
              </a:rPr>
              <a:t>boards,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keeping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track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 </a:t>
            </a:r>
            <a:r>
              <a:rPr dirty="0" sz="2000">
                <a:latin typeface="Arial"/>
                <a:cs typeface="Arial"/>
              </a:rPr>
              <a:t>each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patient.</a:t>
            </a:r>
            <a:endParaRPr sz="2000">
              <a:latin typeface="Arial"/>
              <a:cs typeface="Arial"/>
            </a:endParaRPr>
          </a:p>
          <a:p>
            <a:pPr marL="12700" marR="273050">
              <a:lnSpc>
                <a:spcPct val="100000"/>
              </a:lnSpc>
              <a:spcBef>
                <a:spcPts val="960"/>
              </a:spcBef>
            </a:pPr>
            <a:r>
              <a:rPr dirty="0" sz="2000">
                <a:latin typeface="Arial"/>
                <a:cs typeface="Arial"/>
              </a:rPr>
              <a:t>Unfortunately,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the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have </a:t>
            </a:r>
            <a:r>
              <a:rPr dirty="0" sz="2000">
                <a:latin typeface="Arial"/>
                <a:cs typeface="Arial"/>
              </a:rPr>
              <a:t>computerized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records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or </a:t>
            </a:r>
            <a:r>
              <a:rPr dirty="0" sz="2000">
                <a:latin typeface="Arial"/>
                <a:cs typeface="Arial"/>
              </a:rPr>
              <a:t>electronic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means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capture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data.</a:t>
            </a:r>
            <a:endParaRPr sz="2000">
              <a:latin typeface="Arial"/>
              <a:cs typeface="Arial"/>
            </a:endParaRPr>
          </a:p>
          <a:p>
            <a:pPr marL="12700" marR="160020">
              <a:lnSpc>
                <a:spcPct val="100000"/>
              </a:lnSpc>
              <a:spcBef>
                <a:spcPts val="960"/>
              </a:spcBef>
            </a:pP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quite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impressive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much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data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is </a:t>
            </a:r>
            <a:r>
              <a:rPr dirty="0" sz="2000">
                <a:latin typeface="Arial"/>
                <a:cs typeface="Arial"/>
              </a:rPr>
              <a:t>being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collected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manually meticulously.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53939" y="5979782"/>
            <a:ext cx="394335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i="1">
                <a:latin typeface="Arial"/>
                <a:cs typeface="Arial"/>
              </a:rPr>
              <a:t>Note: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patient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names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have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been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blacked</a:t>
            </a:r>
            <a:r>
              <a:rPr dirty="0" sz="1600" spc="-25" i="1">
                <a:latin typeface="Arial"/>
                <a:cs typeface="Arial"/>
              </a:rPr>
              <a:t> out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9368" rIns="0" bIns="0" rtlCol="0" vert="horz">
            <a:spAutoFit/>
          </a:bodyPr>
          <a:lstStyle/>
          <a:p>
            <a:pPr marL="749935">
              <a:lnSpc>
                <a:spcPct val="100000"/>
              </a:lnSpc>
              <a:spcBef>
                <a:spcPts val="100"/>
              </a:spcBef>
            </a:pPr>
            <a:r>
              <a:rPr dirty="0"/>
              <a:t>Talking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35"/>
              <a:t> </a:t>
            </a:r>
            <a:r>
              <a:rPr dirty="0"/>
              <a:t>Ebola</a:t>
            </a:r>
            <a:r>
              <a:rPr dirty="0" spc="-40"/>
              <a:t> </a:t>
            </a:r>
            <a:r>
              <a:rPr dirty="0"/>
              <a:t>patients</a:t>
            </a:r>
            <a:r>
              <a:rPr dirty="0" spc="-35"/>
              <a:t> </a:t>
            </a:r>
            <a:r>
              <a:rPr dirty="0"/>
              <a:t>–</a:t>
            </a:r>
            <a:r>
              <a:rPr dirty="0" spc="-40"/>
              <a:t> </a:t>
            </a:r>
            <a:r>
              <a:rPr dirty="0"/>
              <a:t>isolation</a:t>
            </a:r>
            <a:r>
              <a:rPr dirty="0" spc="-35"/>
              <a:t> </a:t>
            </a:r>
            <a:r>
              <a:rPr dirty="0"/>
              <a:t>is</a:t>
            </a:r>
            <a:r>
              <a:rPr dirty="0" spc="-35"/>
              <a:t> </a:t>
            </a:r>
            <a:r>
              <a:rPr dirty="0" spc="-10"/>
              <a:t>difficult!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3194" y="1209600"/>
            <a:ext cx="4576800" cy="343259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1993" y="1209600"/>
            <a:ext cx="4576800" cy="343259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81539" y="4666043"/>
            <a:ext cx="1100137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expected,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quite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difficult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18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Rwampara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hospital, </a:t>
            </a:r>
            <a:r>
              <a:rPr dirty="0" sz="2000">
                <a:latin typeface="Arial"/>
                <a:cs typeface="Arial"/>
              </a:rPr>
              <a:t>5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medical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including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doctors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anaesthetist.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heartbreaking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them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</a:t>
            </a:r>
            <a:r>
              <a:rPr dirty="0" sz="2000" spc="5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appreciated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opportunity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speak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them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green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visitors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zone.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actually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medical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enter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after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donning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The</a:t>
            </a:r>
            <a:r>
              <a:rPr dirty="0" sz="2000" spc="5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photo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above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right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donning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tent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mirror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assistant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help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put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PPE.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05" y="1427403"/>
            <a:ext cx="6335991" cy="51073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1787" rIns="0" bIns="0" rtlCol="0" vert="horz">
            <a:spAutoFit/>
          </a:bodyPr>
          <a:lstStyle/>
          <a:p>
            <a:pPr marL="583565">
              <a:lnSpc>
                <a:spcPct val="100000"/>
              </a:lnSpc>
              <a:spcBef>
                <a:spcPts val="100"/>
              </a:spcBef>
            </a:pPr>
            <a:r>
              <a:rPr dirty="0"/>
              <a:t>Ebola</a:t>
            </a:r>
            <a:r>
              <a:rPr dirty="0" spc="-45"/>
              <a:t> </a:t>
            </a:r>
            <a:r>
              <a:rPr dirty="0"/>
              <a:t>rapid</a:t>
            </a:r>
            <a:r>
              <a:rPr dirty="0" spc="-40"/>
              <a:t> </a:t>
            </a:r>
            <a:r>
              <a:rPr dirty="0"/>
              <a:t>diagnostic</a:t>
            </a:r>
            <a:r>
              <a:rPr dirty="0" spc="-40"/>
              <a:t> </a:t>
            </a:r>
            <a:r>
              <a:rPr dirty="0"/>
              <a:t>tests</a:t>
            </a:r>
            <a:r>
              <a:rPr dirty="0" spc="-40"/>
              <a:t> </a:t>
            </a:r>
            <a:r>
              <a:rPr dirty="0"/>
              <a:t>are</a:t>
            </a:r>
            <a:r>
              <a:rPr dirty="0" spc="-40"/>
              <a:t> </a:t>
            </a:r>
            <a:r>
              <a:rPr dirty="0"/>
              <a:t>urgently</a:t>
            </a:r>
            <a:r>
              <a:rPr dirty="0" spc="-45"/>
              <a:t> </a:t>
            </a:r>
            <a:r>
              <a:rPr dirty="0" spc="-10"/>
              <a:t>needed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852859" y="1312455"/>
            <a:ext cx="10618470" cy="5134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95363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major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problem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both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keeping </a:t>
            </a:r>
            <a:r>
              <a:rPr dirty="0" sz="2000">
                <a:latin typeface="Arial"/>
                <a:cs typeface="Arial"/>
              </a:rPr>
              <a:t>large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numbers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suspected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cases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individual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avoid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nosocomial transmission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simply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enough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wards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this.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Since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presents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clinical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features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other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common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infections,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20">
                <a:latin typeface="Arial"/>
                <a:cs typeface="Arial"/>
              </a:rPr>
              <a:t> many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considered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suspected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cases.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Waiting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for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results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increases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demand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single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highlighted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problem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a </a:t>
            </a:r>
            <a:r>
              <a:rPr dirty="0" sz="2000">
                <a:latin typeface="Arial"/>
                <a:cs typeface="Arial"/>
              </a:rPr>
              <a:t>Lancet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Commentary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(below).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000">
              <a:latin typeface="Arial"/>
              <a:cs typeface="Arial"/>
            </a:endParaRPr>
          </a:p>
          <a:p>
            <a:pPr marL="7022465" marR="508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So,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Yap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Boum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&amp;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go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next </a:t>
            </a:r>
            <a:r>
              <a:rPr dirty="0" sz="1800" spc="-25">
                <a:latin typeface="Arial"/>
                <a:cs typeface="Arial"/>
              </a:rPr>
              <a:t>day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Bunia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lab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-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it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is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satellite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lab </a:t>
            </a:r>
            <a:r>
              <a:rPr dirty="0" sz="1800">
                <a:latin typeface="Arial"/>
                <a:cs typeface="Arial"/>
              </a:rPr>
              <a:t>to Jean-Jacques Muyembe’s </a:t>
            </a:r>
            <a:r>
              <a:rPr dirty="0" sz="1800" spc="-10">
                <a:latin typeface="Arial"/>
                <a:cs typeface="Arial"/>
              </a:rPr>
              <a:t>INRB.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building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huge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was </a:t>
            </a:r>
            <a:r>
              <a:rPr dirty="0" sz="1800">
                <a:latin typeface="Arial"/>
                <a:cs typeface="Arial"/>
              </a:rPr>
              <a:t>recently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renovated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by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World </a:t>
            </a:r>
            <a:r>
              <a:rPr dirty="0" sz="1800">
                <a:latin typeface="Arial"/>
                <a:cs typeface="Arial"/>
              </a:rPr>
              <a:t>Bank for mpox </a:t>
            </a:r>
            <a:r>
              <a:rPr dirty="0" sz="1800" spc="-10">
                <a:latin typeface="Arial"/>
                <a:cs typeface="Arial"/>
              </a:rPr>
              <a:t>testing.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68908" y="4513364"/>
            <a:ext cx="3664585" cy="2028825"/>
            <a:chOff x="768908" y="4513364"/>
            <a:chExt cx="3664585" cy="2028825"/>
          </a:xfrm>
        </p:grpSpPr>
        <p:sp>
          <p:nvSpPr>
            <p:cNvPr id="6" name="object 6" descr=""/>
            <p:cNvSpPr/>
            <p:nvPr/>
          </p:nvSpPr>
          <p:spPr>
            <a:xfrm>
              <a:off x="768908" y="4513364"/>
              <a:ext cx="3664585" cy="2028825"/>
            </a:xfrm>
            <a:custGeom>
              <a:avLst/>
              <a:gdLst/>
              <a:ahLst/>
              <a:cxnLst/>
              <a:rect l="l" t="t" r="r" b="b"/>
              <a:pathLst>
                <a:path w="3664585" h="2028825">
                  <a:moveTo>
                    <a:pt x="3664165" y="0"/>
                  </a:moveTo>
                  <a:lnTo>
                    <a:pt x="0" y="0"/>
                  </a:lnTo>
                  <a:lnTo>
                    <a:pt x="0" y="2028228"/>
                  </a:lnTo>
                  <a:lnTo>
                    <a:pt x="3664165" y="2028228"/>
                  </a:lnTo>
                  <a:lnTo>
                    <a:pt x="366416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832" y="4587011"/>
              <a:ext cx="3489998" cy="189274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5567" y="4692205"/>
              <a:ext cx="1044971" cy="16149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832" y="5012969"/>
              <a:ext cx="3489998" cy="146678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83856" y="5355450"/>
              <a:ext cx="3413125" cy="364490"/>
            </a:xfrm>
            <a:custGeom>
              <a:avLst/>
              <a:gdLst/>
              <a:ahLst/>
              <a:cxnLst/>
              <a:rect l="l" t="t" r="r" b="b"/>
              <a:pathLst>
                <a:path w="3413125" h="364489">
                  <a:moveTo>
                    <a:pt x="3412553" y="0"/>
                  </a:moveTo>
                  <a:lnTo>
                    <a:pt x="0" y="0"/>
                  </a:lnTo>
                  <a:lnTo>
                    <a:pt x="0" y="364413"/>
                  </a:lnTo>
                  <a:lnTo>
                    <a:pt x="3412553" y="364413"/>
                  </a:lnTo>
                  <a:lnTo>
                    <a:pt x="3412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3856" y="5430659"/>
              <a:ext cx="3103516" cy="1524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9708" rIns="0" bIns="0" rtlCol="0" vert="horz">
            <a:spAutoFit/>
          </a:bodyPr>
          <a:lstStyle/>
          <a:p>
            <a:pPr marL="13589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40"/>
              <a:t> </a:t>
            </a:r>
            <a:r>
              <a:rPr dirty="0"/>
              <a:t>Bunia</a:t>
            </a:r>
            <a:r>
              <a:rPr dirty="0" spc="-40"/>
              <a:t> </a:t>
            </a:r>
            <a:r>
              <a:rPr dirty="0"/>
              <a:t>lab:</a:t>
            </a:r>
            <a:r>
              <a:rPr dirty="0" spc="-35"/>
              <a:t> </a:t>
            </a:r>
            <a:r>
              <a:rPr dirty="0"/>
              <a:t>Key</a:t>
            </a:r>
            <a:r>
              <a:rPr dirty="0" spc="-4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/>
              <a:t>Ebola</a:t>
            </a:r>
            <a:r>
              <a:rPr dirty="0" spc="-40"/>
              <a:t> </a:t>
            </a:r>
            <a:r>
              <a:rPr dirty="0" spc="-10"/>
              <a:t>response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187" y="1162726"/>
            <a:ext cx="4197616" cy="314821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8817" y="1158134"/>
            <a:ext cx="5073980" cy="315051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401" y="1160430"/>
            <a:ext cx="2555684" cy="314821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81659" y="4374388"/>
            <a:ext cx="11134090" cy="2263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9144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After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donning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our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Wawima,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Congolese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doctor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with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PhD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Virology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Leuven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Belgium,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taking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up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diagnostic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problems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head-</a:t>
            </a:r>
            <a:r>
              <a:rPr dirty="0" sz="2000" spc="-25">
                <a:latin typeface="Arial"/>
                <a:cs typeface="Arial"/>
              </a:rPr>
              <a:t>on.</a:t>
            </a:r>
            <a:endParaRPr sz="200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Procedures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exemplary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time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samples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arrive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Since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only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4 </a:t>
            </a:r>
            <a:r>
              <a:rPr dirty="0" sz="2000">
                <a:latin typeface="Arial"/>
                <a:cs typeface="Arial"/>
              </a:rPr>
              <a:t>RADIONE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few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rapid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tests,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testing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92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sample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2-hour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PCR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runs.</a:t>
            </a:r>
            <a:endParaRPr sz="2000">
              <a:latin typeface="Arial"/>
              <a:cs typeface="Arial"/>
            </a:endParaRPr>
          </a:p>
          <a:p>
            <a:pPr algn="just" marL="12700" marR="1844675">
              <a:lnSpc>
                <a:spcPct val="100000"/>
              </a:lnSpc>
              <a:spcBef>
                <a:spcPts val="819"/>
              </a:spcBef>
            </a:pPr>
            <a:r>
              <a:rPr dirty="0" sz="2000">
                <a:latin typeface="Arial"/>
                <a:cs typeface="Arial"/>
              </a:rPr>
              <a:t>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rapid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located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for </a:t>
            </a:r>
            <a:r>
              <a:rPr dirty="0" sz="2000" spc="-10">
                <a:latin typeface="Arial"/>
                <a:cs typeface="Arial"/>
              </a:rPr>
              <a:t>same-</a:t>
            </a:r>
            <a:r>
              <a:rPr dirty="0" sz="2000">
                <a:latin typeface="Arial"/>
                <a:cs typeface="Arial"/>
              </a:rPr>
              <a:t>encounter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diagnosis.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Leaving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INRB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confidently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a </a:t>
            </a:r>
            <a:r>
              <a:rPr dirty="0" sz="2000">
                <a:latin typeface="Arial"/>
                <a:cs typeface="Arial"/>
              </a:rPr>
              <a:t>very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capable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top-</a:t>
            </a:r>
            <a:r>
              <a:rPr dirty="0" sz="2000">
                <a:latin typeface="Arial"/>
                <a:cs typeface="Arial"/>
              </a:rPr>
              <a:t>notch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Ituri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province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well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served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gem.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226" y="230365"/>
            <a:ext cx="113753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-55"/>
              <a:t> </a:t>
            </a:r>
            <a:r>
              <a:rPr dirty="0"/>
              <a:t>Trifecta:</a:t>
            </a:r>
            <a:r>
              <a:rPr dirty="0" spc="-40"/>
              <a:t> </a:t>
            </a:r>
            <a:r>
              <a:rPr dirty="0"/>
              <a:t>Conflict,</a:t>
            </a:r>
            <a:r>
              <a:rPr dirty="0" spc="-45"/>
              <a:t> </a:t>
            </a:r>
            <a:r>
              <a:rPr dirty="0"/>
              <a:t>humanitarian</a:t>
            </a:r>
            <a:r>
              <a:rPr dirty="0" spc="-40"/>
              <a:t> </a:t>
            </a:r>
            <a:r>
              <a:rPr dirty="0"/>
              <a:t>crisis</a:t>
            </a:r>
            <a:r>
              <a:rPr dirty="0" spc="-45"/>
              <a:t> </a:t>
            </a:r>
            <a:r>
              <a:rPr dirty="0"/>
              <a:t>&amp;</a:t>
            </a:r>
            <a:r>
              <a:rPr dirty="0" spc="-40"/>
              <a:t> </a:t>
            </a:r>
            <a:r>
              <a:rPr dirty="0" spc="-10"/>
              <a:t>epidemics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626109" y="792505"/>
            <a:ext cx="11119485" cy="574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3053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fascinating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engagements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members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explaining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their </a:t>
            </a:r>
            <a:r>
              <a:rPr dirty="0" sz="2000">
                <a:latin typeface="Arial"/>
                <a:cs typeface="Arial"/>
              </a:rPr>
              <a:t>perspectives,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where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just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challenge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efforts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survive.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am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repeatedly </a:t>
            </a:r>
            <a:r>
              <a:rPr dirty="0" sz="2000">
                <a:latin typeface="Arial"/>
                <a:cs typeface="Arial"/>
              </a:rPr>
              <a:t>reminded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midst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humanitarian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crisis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support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World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Food </a:t>
            </a:r>
            <a:r>
              <a:rPr dirty="0" sz="2000">
                <a:latin typeface="Arial"/>
                <a:cs typeface="Arial"/>
              </a:rPr>
              <a:t>Programme,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UNICEF,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etc.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Daily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survival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priority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here!</a:t>
            </a:r>
            <a:endParaRPr sz="2000">
              <a:latin typeface="Arial"/>
              <a:cs typeface="Arial"/>
            </a:endParaRPr>
          </a:p>
          <a:p>
            <a:pPr marL="12700" marR="4826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other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when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almost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organisations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involved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a </a:t>
            </a:r>
            <a:r>
              <a:rPr dirty="0" sz="2000">
                <a:latin typeface="Arial"/>
                <a:cs typeface="Arial"/>
              </a:rPr>
              <a:t>farewell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event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dear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friend,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Chikwe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Ihekweazu,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Executive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Director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Health </a:t>
            </a:r>
            <a:r>
              <a:rPr dirty="0" sz="2000">
                <a:latin typeface="Arial"/>
                <a:cs typeface="Arial"/>
              </a:rPr>
              <a:t>Emergencies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Programme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leads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WHO's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disasters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&amp;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epidemics.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been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weeks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now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leaving.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event,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heard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first-</a:t>
            </a:r>
            <a:r>
              <a:rPr dirty="0" sz="2000">
                <a:latin typeface="Arial"/>
                <a:cs typeface="Arial"/>
              </a:rPr>
              <a:t>hand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each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organization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was </a:t>
            </a:r>
            <a:r>
              <a:rPr dirty="0" sz="2000">
                <a:latin typeface="Arial"/>
                <a:cs typeface="Arial"/>
              </a:rPr>
              <a:t>doing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roadblocks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experiencing.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felt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privileged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allowed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inner </a:t>
            </a:r>
            <a:r>
              <a:rPr dirty="0" sz="2000">
                <a:latin typeface="Arial"/>
                <a:cs typeface="Arial"/>
              </a:rPr>
              <a:t>sanctum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going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warts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all.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essence,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meet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our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heroes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on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ground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fighting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Ebola!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military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analogy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empty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driving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airport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catch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flight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Kinshasa,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convey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 </a:t>
            </a:r>
            <a:r>
              <a:rPr dirty="0" sz="2000">
                <a:latin typeface="Arial"/>
                <a:cs typeface="Arial"/>
              </a:rPr>
              <a:t>UN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military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vehicles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mounted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guns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served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cold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reminder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been </a:t>
            </a:r>
            <a:r>
              <a:rPr dirty="0" sz="2000">
                <a:latin typeface="Arial"/>
                <a:cs typeface="Arial"/>
              </a:rPr>
              <a:t>so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badly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hit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2014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2026;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forgetting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it’s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raging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2025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mpox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epidemic.</a:t>
            </a:r>
            <a:endParaRPr sz="2000">
              <a:latin typeface="Arial"/>
              <a:cs typeface="Arial"/>
            </a:endParaRPr>
          </a:p>
          <a:p>
            <a:pPr marL="12700" marR="76200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these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poor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people,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never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rains,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misery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kept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pouring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after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another.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trifecta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military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conflict,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humanitarian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epidemics.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Fortunately,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have </a:t>
            </a:r>
            <a:r>
              <a:rPr dirty="0" sz="2000">
                <a:latin typeface="Arial"/>
                <a:cs typeface="Arial"/>
              </a:rPr>
              <a:t>amazing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people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CDC,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MSF,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ALIMA,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many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others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everything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make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world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least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slightly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better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community.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9728" rIns="0" bIns="0" rtlCol="0" vert="horz">
            <a:spAutoFit/>
          </a:bodyPr>
          <a:lstStyle/>
          <a:p>
            <a:pPr marL="1905000">
              <a:lnSpc>
                <a:spcPct val="100000"/>
              </a:lnSpc>
              <a:spcBef>
                <a:spcPts val="100"/>
              </a:spcBef>
            </a:pPr>
            <a:r>
              <a:rPr dirty="0"/>
              <a:t>Reflections:</a:t>
            </a:r>
            <a:r>
              <a:rPr dirty="0" spc="-50"/>
              <a:t> </a:t>
            </a:r>
            <a:r>
              <a:rPr dirty="0"/>
              <a:t>The</a:t>
            </a:r>
            <a:r>
              <a:rPr dirty="0" spc="-50"/>
              <a:t> </a:t>
            </a:r>
            <a:r>
              <a:rPr dirty="0"/>
              <a:t>top</a:t>
            </a:r>
            <a:r>
              <a:rPr dirty="0" spc="-45"/>
              <a:t> </a:t>
            </a:r>
            <a:r>
              <a:rPr dirty="0"/>
              <a:t>3</a:t>
            </a:r>
            <a:r>
              <a:rPr dirty="0" spc="-50"/>
              <a:t> </a:t>
            </a:r>
            <a:r>
              <a:rPr dirty="0"/>
              <a:t>priority</a:t>
            </a:r>
            <a:r>
              <a:rPr dirty="0" spc="-45"/>
              <a:t> </a:t>
            </a:r>
            <a:r>
              <a:rPr dirty="0" spc="-10"/>
              <a:t>needs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48957" y="1268755"/>
            <a:ext cx="11039475" cy="520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left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better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understanding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contain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I </a:t>
            </a:r>
            <a:r>
              <a:rPr dirty="0" sz="2000">
                <a:latin typeface="Arial"/>
                <a:cs typeface="Arial"/>
              </a:rPr>
              <a:t>reflected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many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medical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personnel,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supplies,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PPE,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SDB,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biomedical </a:t>
            </a:r>
            <a:r>
              <a:rPr dirty="0" sz="2000">
                <a:latin typeface="Arial"/>
                <a:cs typeface="Arial"/>
              </a:rPr>
              <a:t>countermeasures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including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treatments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vaccines,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engagement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education,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etc.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many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list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am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just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listing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consider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3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highest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priorities </a:t>
            </a:r>
            <a:r>
              <a:rPr dirty="0" sz="2000">
                <a:latin typeface="Arial"/>
                <a:cs typeface="Arial"/>
              </a:rPr>
              <a:t>if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work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reduce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deaths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control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spread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469265" marR="5080" indent="-457200">
              <a:lnSpc>
                <a:spcPct val="100000"/>
              </a:lnSpc>
              <a:tabLst>
                <a:tab pos="469265" algn="l"/>
              </a:tabLst>
            </a:pPr>
            <a:r>
              <a:rPr dirty="0" sz="2000" spc="-25" b="1">
                <a:latin typeface="Arial"/>
                <a:cs typeface="Arial"/>
              </a:rPr>
              <a:t>1.</a:t>
            </a:r>
            <a:r>
              <a:rPr dirty="0" sz="2000" b="1">
                <a:latin typeface="Arial"/>
                <a:cs typeface="Arial"/>
              </a:rPr>
              <a:t>	More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resources: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resources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almost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everything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gravel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yes,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lack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gravel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holding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up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construction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wards!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big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challenge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is </a:t>
            </a:r>
            <a:r>
              <a:rPr dirty="0" sz="2000">
                <a:latin typeface="Arial"/>
                <a:cs typeface="Arial"/>
              </a:rPr>
              <a:t>logistics.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Much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brought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purchasing,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quality </a:t>
            </a:r>
            <a:r>
              <a:rPr dirty="0" sz="2000">
                <a:latin typeface="Arial"/>
                <a:cs typeface="Arial"/>
              </a:rPr>
              <a:t>assurance,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transportation,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storage,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distribution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stock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management.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USAID </a:t>
            </a:r>
            <a:r>
              <a:rPr dirty="0" sz="2000">
                <a:latin typeface="Arial"/>
                <a:cs typeface="Arial"/>
              </a:rPr>
              <a:t>excel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past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responses.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Without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USAID,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struck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USA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MIA </a:t>
            </a:r>
            <a:r>
              <a:rPr dirty="0" sz="2000">
                <a:latin typeface="Arial"/>
                <a:cs typeface="Arial"/>
              </a:rPr>
              <a:t>(missing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action)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others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like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Europe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China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stepped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up </a:t>
            </a:r>
            <a:r>
              <a:rPr dirty="0" sz="2000">
                <a:latin typeface="Arial"/>
                <a:cs typeface="Arial"/>
              </a:rPr>
              <a:t>enough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help.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simple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example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huge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prefabricated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panels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walls, </a:t>
            </a:r>
            <a:r>
              <a:rPr dirty="0" sz="2000">
                <a:latin typeface="Arial"/>
                <a:cs typeface="Arial"/>
              </a:rPr>
              <a:t>floors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roofs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3-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printers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China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churn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out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at </a:t>
            </a:r>
            <a:r>
              <a:rPr dirty="0" sz="2000">
                <a:latin typeface="Arial"/>
                <a:cs typeface="Arial"/>
              </a:rPr>
              <a:t>exact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specification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resin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produce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long-</a:t>
            </a:r>
            <a:r>
              <a:rPr dirty="0" sz="2000">
                <a:latin typeface="Arial"/>
                <a:cs typeface="Arial"/>
              </a:rPr>
              <a:t>lasting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panels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windows,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doors,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etc.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China,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whole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were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within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days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during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Covid-</a:t>
            </a:r>
            <a:r>
              <a:rPr dirty="0" sz="2000">
                <a:latin typeface="Arial"/>
                <a:cs typeface="Arial"/>
              </a:rPr>
              <a:t>19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technology.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really </a:t>
            </a:r>
            <a:r>
              <a:rPr dirty="0" sz="2000">
                <a:latin typeface="Arial"/>
                <a:cs typeface="Arial"/>
              </a:rPr>
              <a:t>needed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large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number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required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quickly.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558252" y="1325880"/>
            <a:ext cx="4347210" cy="501015"/>
            <a:chOff x="7558252" y="1325880"/>
            <a:chExt cx="4347210" cy="501015"/>
          </a:xfrm>
        </p:grpSpPr>
        <p:sp>
          <p:nvSpPr>
            <p:cNvPr id="3" name="object 3" descr=""/>
            <p:cNvSpPr/>
            <p:nvPr/>
          </p:nvSpPr>
          <p:spPr>
            <a:xfrm>
              <a:off x="7558252" y="1803577"/>
              <a:ext cx="4347210" cy="23495"/>
            </a:xfrm>
            <a:custGeom>
              <a:avLst/>
              <a:gdLst/>
              <a:ahLst/>
              <a:cxnLst/>
              <a:rect l="l" t="t" r="r" b="b"/>
              <a:pathLst>
                <a:path w="4347209" h="23494">
                  <a:moveTo>
                    <a:pt x="0" y="22999"/>
                  </a:moveTo>
                  <a:lnTo>
                    <a:pt x="4347121" y="22999"/>
                  </a:lnTo>
                  <a:lnTo>
                    <a:pt x="4347121" y="0"/>
                  </a:lnTo>
                  <a:lnTo>
                    <a:pt x="0" y="0"/>
                  </a:lnTo>
                  <a:lnTo>
                    <a:pt x="0" y="22999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558252" y="1325880"/>
              <a:ext cx="4347210" cy="478155"/>
            </a:xfrm>
            <a:custGeom>
              <a:avLst/>
              <a:gdLst/>
              <a:ahLst/>
              <a:cxnLst/>
              <a:rect l="l" t="t" r="r" b="b"/>
              <a:pathLst>
                <a:path w="4347209" h="478155">
                  <a:moveTo>
                    <a:pt x="4347121" y="0"/>
                  </a:moveTo>
                  <a:lnTo>
                    <a:pt x="0" y="0"/>
                  </a:lnTo>
                  <a:lnTo>
                    <a:pt x="0" y="477697"/>
                  </a:lnTo>
                  <a:lnTo>
                    <a:pt x="4347121" y="477697"/>
                  </a:lnTo>
                  <a:lnTo>
                    <a:pt x="4347121" y="0"/>
                  </a:lnTo>
                  <a:close/>
                </a:path>
              </a:pathLst>
            </a:custGeom>
            <a:solidFill>
              <a:srgbClr val="EEEEE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20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Ebola</a:t>
            </a:r>
            <a:r>
              <a:rPr dirty="0" spc="-45"/>
              <a:t> </a:t>
            </a:r>
            <a:r>
              <a:rPr dirty="0"/>
              <a:t>in</a:t>
            </a:r>
            <a:r>
              <a:rPr dirty="0" spc="-35"/>
              <a:t> </a:t>
            </a:r>
            <a:r>
              <a:rPr dirty="0"/>
              <a:t>DRC</a:t>
            </a:r>
            <a:r>
              <a:rPr dirty="0" spc="-30"/>
              <a:t> </a:t>
            </a:r>
            <a:r>
              <a:rPr dirty="0"/>
              <a:t>–</a:t>
            </a:r>
            <a:r>
              <a:rPr dirty="0" spc="-35"/>
              <a:t> </a:t>
            </a:r>
            <a:r>
              <a:rPr dirty="0"/>
              <a:t>Response</a:t>
            </a:r>
            <a:r>
              <a:rPr dirty="0" spc="-35"/>
              <a:t> </a:t>
            </a:r>
            <a:r>
              <a:rPr dirty="0"/>
              <a:t>progress?</a:t>
            </a:r>
            <a:r>
              <a:rPr dirty="0" spc="-30"/>
              <a:t> </a:t>
            </a:r>
            <a:r>
              <a:rPr dirty="0"/>
              <a:t>What</a:t>
            </a:r>
            <a:r>
              <a:rPr dirty="0" spc="-35"/>
              <a:t> </a:t>
            </a:r>
            <a:r>
              <a:rPr dirty="0"/>
              <a:t>is</a:t>
            </a:r>
            <a:r>
              <a:rPr dirty="0" spc="-30"/>
              <a:t> </a:t>
            </a:r>
            <a:r>
              <a:rPr dirty="0" spc="-10"/>
              <a:t>needed?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637037" y="1384198"/>
            <a:ext cx="11268710" cy="4541520"/>
            <a:chOff x="637037" y="1384198"/>
            <a:chExt cx="11268710" cy="454152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37" y="1384198"/>
              <a:ext cx="5562168" cy="237671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0302" y="3558717"/>
              <a:ext cx="4090771" cy="236642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558252" y="2911741"/>
              <a:ext cx="4347210" cy="23495"/>
            </a:xfrm>
            <a:custGeom>
              <a:avLst/>
              <a:gdLst/>
              <a:ahLst/>
              <a:cxnLst/>
              <a:rect l="l" t="t" r="r" b="b"/>
              <a:pathLst>
                <a:path w="4347209" h="23494">
                  <a:moveTo>
                    <a:pt x="0" y="22999"/>
                  </a:moveTo>
                  <a:lnTo>
                    <a:pt x="4347121" y="22999"/>
                  </a:lnTo>
                  <a:lnTo>
                    <a:pt x="4347121" y="0"/>
                  </a:lnTo>
                  <a:lnTo>
                    <a:pt x="0" y="0"/>
                  </a:lnTo>
                  <a:lnTo>
                    <a:pt x="0" y="22999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558252" y="2434043"/>
              <a:ext cx="4347210" cy="478155"/>
            </a:xfrm>
            <a:custGeom>
              <a:avLst/>
              <a:gdLst/>
              <a:ahLst/>
              <a:cxnLst/>
              <a:rect l="l" t="t" r="r" b="b"/>
              <a:pathLst>
                <a:path w="4347209" h="478155">
                  <a:moveTo>
                    <a:pt x="4347121" y="0"/>
                  </a:moveTo>
                  <a:lnTo>
                    <a:pt x="0" y="0"/>
                  </a:lnTo>
                  <a:lnTo>
                    <a:pt x="0" y="477697"/>
                  </a:lnTo>
                  <a:lnTo>
                    <a:pt x="4347121" y="477697"/>
                  </a:lnTo>
                  <a:lnTo>
                    <a:pt x="4347121" y="0"/>
                  </a:lnTo>
                  <a:close/>
                </a:path>
              </a:pathLst>
            </a:custGeom>
            <a:solidFill>
              <a:srgbClr val="EEEEE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7558252" y="1881136"/>
            <a:ext cx="4347210" cy="501015"/>
            <a:chOff x="7558252" y="1881136"/>
            <a:chExt cx="4347210" cy="501015"/>
          </a:xfrm>
        </p:grpSpPr>
        <p:sp>
          <p:nvSpPr>
            <p:cNvPr id="12" name="object 12" descr=""/>
            <p:cNvSpPr/>
            <p:nvPr/>
          </p:nvSpPr>
          <p:spPr>
            <a:xfrm>
              <a:off x="7558252" y="2358834"/>
              <a:ext cx="4347210" cy="23495"/>
            </a:xfrm>
            <a:custGeom>
              <a:avLst/>
              <a:gdLst/>
              <a:ahLst/>
              <a:cxnLst/>
              <a:rect l="l" t="t" r="r" b="b"/>
              <a:pathLst>
                <a:path w="4347209" h="23494">
                  <a:moveTo>
                    <a:pt x="0" y="22999"/>
                  </a:moveTo>
                  <a:lnTo>
                    <a:pt x="4347121" y="22999"/>
                  </a:lnTo>
                  <a:lnTo>
                    <a:pt x="4347121" y="0"/>
                  </a:lnTo>
                  <a:lnTo>
                    <a:pt x="0" y="0"/>
                  </a:lnTo>
                  <a:lnTo>
                    <a:pt x="0" y="22999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558252" y="1881136"/>
              <a:ext cx="4347210" cy="478155"/>
            </a:xfrm>
            <a:custGeom>
              <a:avLst/>
              <a:gdLst/>
              <a:ahLst/>
              <a:cxnLst/>
              <a:rect l="l" t="t" r="r" b="b"/>
              <a:pathLst>
                <a:path w="4347209" h="478155">
                  <a:moveTo>
                    <a:pt x="4347121" y="0"/>
                  </a:moveTo>
                  <a:lnTo>
                    <a:pt x="0" y="0"/>
                  </a:lnTo>
                  <a:lnTo>
                    <a:pt x="0" y="477697"/>
                  </a:lnTo>
                  <a:lnTo>
                    <a:pt x="4347121" y="477697"/>
                  </a:lnTo>
                  <a:lnTo>
                    <a:pt x="4347121" y="0"/>
                  </a:lnTo>
                  <a:close/>
                </a:path>
              </a:pathLst>
            </a:custGeom>
            <a:solidFill>
              <a:srgbClr val="EEEEE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558252" y="1182929"/>
            <a:ext cx="4347210" cy="1130300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136525">
              <a:lnSpc>
                <a:spcPct val="100000"/>
              </a:lnSpc>
              <a:spcBef>
                <a:spcPts val="1565"/>
              </a:spcBef>
            </a:pP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782</a:t>
            </a:r>
            <a:r>
              <a:rPr dirty="0" sz="2400" spc="-5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confirmed</a:t>
            </a:r>
            <a:r>
              <a:rPr dirty="0" sz="2400" spc="-50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cases</a:t>
            </a:r>
            <a:r>
              <a:rPr dirty="0" sz="2400" spc="-4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C11B2D"/>
                </a:solidFill>
                <a:latin typeface="Arial"/>
                <a:cs typeface="Arial"/>
              </a:rPr>
              <a:t>–</a:t>
            </a:r>
            <a:r>
              <a:rPr dirty="0" sz="1600" spc="-3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C11B2D"/>
                </a:solidFill>
                <a:latin typeface="Arial"/>
                <a:cs typeface="Arial"/>
              </a:rPr>
              <a:t>13</a:t>
            </a:r>
            <a:r>
              <a:rPr dirty="0" sz="1600" spc="-3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C11B2D"/>
                </a:solidFill>
                <a:latin typeface="Arial"/>
                <a:cs typeface="Arial"/>
              </a:rPr>
              <a:t>June</a:t>
            </a:r>
            <a:endParaRPr sz="1600">
              <a:latin typeface="Arial"/>
              <a:cs typeface="Arial"/>
            </a:endParaRPr>
          </a:p>
          <a:p>
            <a:pPr marL="109855">
              <a:lnSpc>
                <a:spcPct val="100000"/>
              </a:lnSpc>
              <a:spcBef>
                <a:spcPts val="1470"/>
              </a:spcBef>
            </a:pP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181</a:t>
            </a:r>
            <a:r>
              <a:rPr dirty="0" sz="2400" spc="-5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confirmed</a:t>
            </a:r>
            <a:r>
              <a:rPr dirty="0" sz="2400" spc="-50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deaths</a:t>
            </a:r>
            <a:r>
              <a:rPr dirty="0" sz="2400" spc="-3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C11B2D"/>
                </a:solidFill>
                <a:latin typeface="Arial"/>
                <a:cs typeface="Arial"/>
              </a:rPr>
              <a:t>-</a:t>
            </a:r>
            <a:r>
              <a:rPr dirty="0" sz="1600" spc="-3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C11B2D"/>
                </a:solidFill>
                <a:latin typeface="Arial"/>
                <a:cs typeface="Arial"/>
              </a:rPr>
              <a:t>13</a:t>
            </a:r>
            <a:r>
              <a:rPr dirty="0" sz="1600" spc="-3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C11B2D"/>
                </a:solidFill>
                <a:latin typeface="Arial"/>
                <a:cs typeface="Arial"/>
              </a:rPr>
              <a:t>June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018373" y="2434043"/>
            <a:ext cx="3887470" cy="478155"/>
          </a:xfrm>
          <a:prstGeom prst="rect">
            <a:avLst/>
          </a:prstGeom>
          <a:solidFill>
            <a:srgbClr val="EEEEEF"/>
          </a:solidFill>
        </p:spPr>
        <p:txBody>
          <a:bodyPr wrap="square" lIns="0" tIns="48260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380"/>
              </a:spcBef>
            </a:pP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17</a:t>
            </a:r>
            <a:r>
              <a:rPr dirty="0" sz="2400" spc="-50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May</a:t>
            </a:r>
            <a:r>
              <a:rPr dirty="0" sz="2400" spc="-50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PHEIC</a:t>
            </a:r>
            <a:r>
              <a:rPr dirty="0" sz="2400" spc="-4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C11B2D"/>
                </a:solidFill>
                <a:latin typeface="Arial"/>
                <a:cs typeface="Arial"/>
              </a:rPr>
              <a:t>declared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7558252" y="2996374"/>
            <a:ext cx="4347210" cy="501015"/>
            <a:chOff x="7558252" y="2996374"/>
            <a:chExt cx="4347210" cy="501015"/>
          </a:xfrm>
        </p:grpSpPr>
        <p:sp>
          <p:nvSpPr>
            <p:cNvPr id="17" name="object 17" descr=""/>
            <p:cNvSpPr/>
            <p:nvPr/>
          </p:nvSpPr>
          <p:spPr>
            <a:xfrm>
              <a:off x="7558252" y="3474072"/>
              <a:ext cx="4347210" cy="23495"/>
            </a:xfrm>
            <a:custGeom>
              <a:avLst/>
              <a:gdLst/>
              <a:ahLst/>
              <a:cxnLst/>
              <a:rect l="l" t="t" r="r" b="b"/>
              <a:pathLst>
                <a:path w="4347209" h="23495">
                  <a:moveTo>
                    <a:pt x="0" y="22999"/>
                  </a:moveTo>
                  <a:lnTo>
                    <a:pt x="4347121" y="22999"/>
                  </a:lnTo>
                  <a:lnTo>
                    <a:pt x="4347121" y="0"/>
                  </a:lnTo>
                  <a:lnTo>
                    <a:pt x="0" y="0"/>
                  </a:lnTo>
                  <a:lnTo>
                    <a:pt x="0" y="22999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558252" y="2996374"/>
              <a:ext cx="4347210" cy="478155"/>
            </a:xfrm>
            <a:custGeom>
              <a:avLst/>
              <a:gdLst/>
              <a:ahLst/>
              <a:cxnLst/>
              <a:rect l="l" t="t" r="r" b="b"/>
              <a:pathLst>
                <a:path w="4347209" h="478154">
                  <a:moveTo>
                    <a:pt x="4347121" y="0"/>
                  </a:moveTo>
                  <a:lnTo>
                    <a:pt x="0" y="0"/>
                  </a:lnTo>
                  <a:lnTo>
                    <a:pt x="0" y="477697"/>
                  </a:lnTo>
                  <a:lnTo>
                    <a:pt x="4347121" y="477697"/>
                  </a:lnTo>
                  <a:lnTo>
                    <a:pt x="4347121" y="0"/>
                  </a:lnTo>
                  <a:close/>
                </a:path>
              </a:pathLst>
            </a:custGeom>
            <a:solidFill>
              <a:srgbClr val="EEEEE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8018373" y="2996374"/>
            <a:ext cx="3887470" cy="478155"/>
          </a:xfrm>
          <a:prstGeom prst="rect">
            <a:avLst/>
          </a:prstGeom>
          <a:solidFill>
            <a:srgbClr val="EEEEEF"/>
          </a:solidFill>
        </p:spPr>
        <p:txBody>
          <a:bodyPr wrap="square" lIns="0" tIns="31115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245"/>
              </a:spcBef>
            </a:pP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18</a:t>
            </a:r>
            <a:r>
              <a:rPr dirty="0" sz="2400" spc="-60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May</a:t>
            </a:r>
            <a:r>
              <a:rPr dirty="0" sz="2400" spc="-5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C11B2D"/>
                </a:solidFill>
                <a:latin typeface="Arial"/>
                <a:cs typeface="Arial"/>
              </a:rPr>
              <a:t>PHECS</a:t>
            </a:r>
            <a:r>
              <a:rPr dirty="0" sz="2400" spc="-55" b="1">
                <a:solidFill>
                  <a:srgbClr val="C11B2D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C11B2D"/>
                </a:solidFill>
                <a:latin typeface="Arial"/>
                <a:cs typeface="Arial"/>
              </a:rPr>
              <a:t>declared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6076480" y="2487980"/>
            <a:ext cx="1942464" cy="2371725"/>
            <a:chOff x="6076480" y="2487980"/>
            <a:chExt cx="1942464" cy="2371725"/>
          </a:xfrm>
        </p:grpSpPr>
        <p:sp>
          <p:nvSpPr>
            <p:cNvPr id="21" name="object 21" descr=""/>
            <p:cNvSpPr/>
            <p:nvPr/>
          </p:nvSpPr>
          <p:spPr>
            <a:xfrm>
              <a:off x="6090767" y="2502268"/>
              <a:ext cx="1913889" cy="2343150"/>
            </a:xfrm>
            <a:custGeom>
              <a:avLst/>
              <a:gdLst/>
              <a:ahLst/>
              <a:cxnLst/>
              <a:rect l="l" t="t" r="r" b="b"/>
              <a:pathLst>
                <a:path w="1913890" h="2343150">
                  <a:moveTo>
                    <a:pt x="0" y="0"/>
                  </a:moveTo>
                  <a:lnTo>
                    <a:pt x="1913318" y="0"/>
                  </a:lnTo>
                  <a:lnTo>
                    <a:pt x="1913318" y="2342870"/>
                  </a:lnTo>
                  <a:lnTo>
                    <a:pt x="0" y="234287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0767" y="2502268"/>
              <a:ext cx="1913318" cy="234287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6090767" y="2502268"/>
              <a:ext cx="1913889" cy="2343150"/>
            </a:xfrm>
            <a:custGeom>
              <a:avLst/>
              <a:gdLst/>
              <a:ahLst/>
              <a:cxnLst/>
              <a:rect l="l" t="t" r="r" b="b"/>
              <a:pathLst>
                <a:path w="1913890" h="2343150">
                  <a:moveTo>
                    <a:pt x="0" y="0"/>
                  </a:moveTo>
                  <a:lnTo>
                    <a:pt x="1913318" y="0"/>
                  </a:lnTo>
                  <a:lnTo>
                    <a:pt x="1913318" y="2342870"/>
                  </a:lnTo>
                  <a:lnTo>
                    <a:pt x="0" y="234287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582823" y="3854919"/>
            <a:ext cx="4824095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behalf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CDC,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an </a:t>
            </a:r>
            <a:r>
              <a:rPr dirty="0" sz="2000">
                <a:latin typeface="Arial"/>
                <a:cs typeface="Arial"/>
              </a:rPr>
              <a:t>emergency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trip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Democratic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Republic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Congo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(DRC)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help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response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epidemic.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82823" y="5178361"/>
            <a:ext cx="69418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never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been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DRC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before,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purpose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25">
                <a:latin typeface="Arial"/>
                <a:cs typeface="Arial"/>
              </a:rPr>
              <a:t> to </a:t>
            </a:r>
            <a:r>
              <a:rPr dirty="0" sz="2000">
                <a:latin typeface="Arial"/>
                <a:cs typeface="Arial"/>
              </a:rPr>
              <a:t>understand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some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detail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progress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response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could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help.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following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captioned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photos,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am </a:t>
            </a:r>
            <a:r>
              <a:rPr dirty="0" sz="2000">
                <a:latin typeface="Arial"/>
                <a:cs typeface="Arial"/>
              </a:rPr>
              <a:t>sharing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learnt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heart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 response.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858734" y="5954407"/>
            <a:ext cx="32556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i="1">
                <a:latin typeface="Arial"/>
                <a:cs typeface="Arial"/>
              </a:rPr>
              <a:t>With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Head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of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Africa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CDC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in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spc="-20" i="1">
                <a:latin typeface="Arial"/>
                <a:cs typeface="Arial"/>
              </a:rPr>
              <a:t>DRC.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6189" y="434993"/>
            <a:ext cx="94938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Reflections:</a:t>
            </a:r>
            <a:r>
              <a:rPr dirty="0" spc="-50"/>
              <a:t> </a:t>
            </a:r>
            <a:r>
              <a:rPr dirty="0"/>
              <a:t>Need</a:t>
            </a:r>
            <a:r>
              <a:rPr dirty="0" spc="-40"/>
              <a:t> </a:t>
            </a:r>
            <a:r>
              <a:rPr dirty="0"/>
              <a:t>for</a:t>
            </a:r>
            <a:r>
              <a:rPr dirty="0" spc="-40"/>
              <a:t> </a:t>
            </a:r>
            <a:r>
              <a:rPr dirty="0" spc="-25"/>
              <a:t>long-</a:t>
            </a:r>
            <a:r>
              <a:rPr dirty="0"/>
              <a:t>lasting</a:t>
            </a:r>
            <a:r>
              <a:rPr dirty="0" spc="-35"/>
              <a:t> </a:t>
            </a:r>
            <a:r>
              <a:rPr dirty="0" spc="-10"/>
              <a:t>solutions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86409" y="1097305"/>
            <a:ext cx="11292205" cy="535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9900" algn="l"/>
              </a:tabLst>
            </a:pPr>
            <a:r>
              <a:rPr dirty="0" sz="2000" b="1">
                <a:latin typeface="Arial"/>
                <a:cs typeface="Arial"/>
              </a:rPr>
              <a:t>Rapid</a:t>
            </a:r>
            <a:r>
              <a:rPr dirty="0" sz="2000" spc="-5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diagnostic</a:t>
            </a:r>
            <a:r>
              <a:rPr dirty="0" sz="2000" spc="-5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tests: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RADIONE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supplying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thousands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pan-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cartridges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there</a:t>
            </a:r>
            <a:r>
              <a:rPr dirty="0" sz="2000" spc="5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few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RADIONE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place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each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affected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Every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should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least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single-</a:t>
            </a:r>
            <a:r>
              <a:rPr dirty="0" sz="2000">
                <a:latin typeface="Arial"/>
                <a:cs typeface="Arial"/>
              </a:rPr>
              <a:t>cartridge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4-</a:t>
            </a:r>
            <a:r>
              <a:rPr dirty="0" sz="2000">
                <a:latin typeface="Arial"/>
                <a:cs typeface="Arial"/>
              </a:rPr>
              <a:t>cartridge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machines.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eagerly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awaiting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KH </a:t>
            </a:r>
            <a:r>
              <a:rPr dirty="0" sz="2000">
                <a:latin typeface="Arial"/>
                <a:cs typeface="Arial"/>
              </a:rPr>
              <a:t>Medical’s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supply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hopefully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soon.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surprised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long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taking </a:t>
            </a:r>
            <a:r>
              <a:rPr dirty="0" sz="2000">
                <a:latin typeface="Arial"/>
                <a:cs typeface="Arial"/>
              </a:rPr>
              <a:t>Cepheid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make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Bundibugyo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5">
                <a:latin typeface="Arial"/>
                <a:cs typeface="Arial"/>
              </a:rPr>
              <a:t>pan-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cartridge.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Since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GeneXpert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are </a:t>
            </a:r>
            <a:r>
              <a:rPr dirty="0" sz="2000">
                <a:latin typeface="Arial"/>
                <a:cs typeface="Arial"/>
              </a:rPr>
              <a:t>already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many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TB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rapid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tests,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reliable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GeneXpert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cartridge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vital.</a:t>
            </a:r>
            <a:endParaRPr sz="2000">
              <a:latin typeface="Arial"/>
              <a:cs typeface="Arial"/>
            </a:endParaRPr>
          </a:p>
          <a:p>
            <a:pPr marL="469900" marR="6604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dirty="0" sz="2000" b="1">
                <a:latin typeface="Arial"/>
                <a:cs typeface="Arial"/>
              </a:rPr>
              <a:t>An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electronic</a:t>
            </a:r>
            <a:r>
              <a:rPr dirty="0" sz="2000" spc="-3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surveillance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system:</a:t>
            </a:r>
            <a:r>
              <a:rPr dirty="0" sz="2000" spc="-10" b="1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important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link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between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data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level </a:t>
            </a:r>
            <a:r>
              <a:rPr dirty="0" sz="2000">
                <a:latin typeface="Arial"/>
                <a:cs typeface="Arial"/>
              </a:rPr>
              <a:t>(contacts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monitored),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healthcare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level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(suspects,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confirmed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cases,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deaths)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laboratory </a:t>
            </a:r>
            <a:r>
              <a:rPr dirty="0" sz="2000">
                <a:latin typeface="Arial"/>
                <a:cs typeface="Arial"/>
              </a:rPr>
              <a:t>level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(tests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performed,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%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positive).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every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battle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military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intelligence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effective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action.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Piecemeal,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inaccurate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out-of-</a:t>
            </a:r>
            <a:r>
              <a:rPr dirty="0" sz="2000">
                <a:latin typeface="Arial"/>
                <a:cs typeface="Arial"/>
              </a:rPr>
              <a:t>date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information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will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compromise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response.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control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every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case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identified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timeously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isolation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contract-tracing. </a:t>
            </a:r>
            <a:r>
              <a:rPr dirty="0" sz="2000">
                <a:latin typeface="Arial"/>
                <a:cs typeface="Arial"/>
              </a:rPr>
              <a:t>Electronic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information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essential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effective.</a:t>
            </a:r>
            <a:endParaRPr sz="2000">
              <a:latin typeface="Arial"/>
              <a:cs typeface="Arial"/>
            </a:endParaRPr>
          </a:p>
          <a:p>
            <a:pPr marL="12700" marR="505459">
              <a:lnSpc>
                <a:spcPct val="100000"/>
              </a:lnSpc>
              <a:spcBef>
                <a:spcPts val="600"/>
              </a:spcBef>
            </a:pP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actions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take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future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merely </a:t>
            </a:r>
            <a:r>
              <a:rPr dirty="0" sz="2000">
                <a:latin typeface="Arial"/>
                <a:cs typeface="Arial"/>
              </a:rPr>
              <a:t>address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immediate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DRC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been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impacted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multiple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last </a:t>
            </a:r>
            <a:r>
              <a:rPr dirty="0" sz="2000">
                <a:latin typeface="Arial"/>
                <a:cs typeface="Arial"/>
              </a:rPr>
              <a:t>decade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expect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next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decade.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focused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top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3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priorities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on </a:t>
            </a:r>
            <a:r>
              <a:rPr dirty="0" sz="2000">
                <a:latin typeface="Arial"/>
                <a:cs typeface="Arial"/>
              </a:rPr>
              <a:t>meeting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immediate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needs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lasting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solutions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identify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control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epidemic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next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outbreak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before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spread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elsewhere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become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pandemic.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1719560" cy="6858000"/>
            <a:chOff x="0" y="0"/>
            <a:chExt cx="117195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050201" y="1287805"/>
              <a:ext cx="4655185" cy="2987040"/>
            </a:xfrm>
            <a:custGeom>
              <a:avLst/>
              <a:gdLst/>
              <a:ahLst/>
              <a:cxnLst/>
              <a:rect l="l" t="t" r="r" b="b"/>
              <a:pathLst>
                <a:path w="4655184" h="2987040">
                  <a:moveTo>
                    <a:pt x="0" y="0"/>
                  </a:moveTo>
                  <a:lnTo>
                    <a:pt x="4654600" y="0"/>
                  </a:lnTo>
                  <a:lnTo>
                    <a:pt x="4654600" y="2987014"/>
                  </a:lnTo>
                  <a:lnTo>
                    <a:pt x="0" y="298701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0201" y="1287805"/>
              <a:ext cx="4654600" cy="298701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050201" y="1287805"/>
              <a:ext cx="4655185" cy="2987040"/>
            </a:xfrm>
            <a:custGeom>
              <a:avLst/>
              <a:gdLst/>
              <a:ahLst/>
              <a:cxnLst/>
              <a:rect l="l" t="t" r="r" b="b"/>
              <a:pathLst>
                <a:path w="4655184" h="2987040">
                  <a:moveTo>
                    <a:pt x="0" y="0"/>
                  </a:moveTo>
                  <a:lnTo>
                    <a:pt x="4654600" y="0"/>
                  </a:lnTo>
                  <a:lnTo>
                    <a:pt x="4654600" y="2987014"/>
                  </a:lnTo>
                  <a:lnTo>
                    <a:pt x="0" y="298701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5788" rIns="0" bIns="0" rtlCol="0" vert="horz">
            <a:spAutoFit/>
          </a:bodyPr>
          <a:lstStyle/>
          <a:p>
            <a:pPr marL="972819">
              <a:lnSpc>
                <a:spcPct val="100000"/>
              </a:lnSpc>
              <a:spcBef>
                <a:spcPts val="100"/>
              </a:spcBef>
            </a:pPr>
            <a:r>
              <a:rPr dirty="0"/>
              <a:t>Picturesque</a:t>
            </a:r>
            <a:r>
              <a:rPr dirty="0" spc="-50"/>
              <a:t> </a:t>
            </a:r>
            <a:r>
              <a:rPr dirty="0"/>
              <a:t>Bunia</a:t>
            </a:r>
            <a:r>
              <a:rPr dirty="0" spc="-35"/>
              <a:t> </a:t>
            </a:r>
            <a:r>
              <a:rPr dirty="0"/>
              <a:t>–</a:t>
            </a:r>
            <a:r>
              <a:rPr dirty="0" spc="-35"/>
              <a:t> </a:t>
            </a:r>
            <a:r>
              <a:rPr dirty="0"/>
              <a:t>epicentre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35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 spc="-10"/>
              <a:t>epidemic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8509000" y="4482985"/>
            <a:ext cx="3234690" cy="1631314"/>
          </a:xfrm>
          <a:custGeom>
            <a:avLst/>
            <a:gdLst/>
            <a:ahLst/>
            <a:cxnLst/>
            <a:rect l="l" t="t" r="r" b="b"/>
            <a:pathLst>
              <a:path w="3234690" h="1631314">
                <a:moveTo>
                  <a:pt x="3234690" y="0"/>
                </a:moveTo>
                <a:lnTo>
                  <a:pt x="0" y="0"/>
                </a:lnTo>
                <a:lnTo>
                  <a:pt x="0" y="1631213"/>
                </a:lnTo>
                <a:lnTo>
                  <a:pt x="3234690" y="1631213"/>
                </a:lnTo>
                <a:lnTo>
                  <a:pt x="3234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509000" y="4482985"/>
            <a:ext cx="3234690" cy="1631314"/>
          </a:xfrm>
          <a:prstGeom prst="rect">
            <a:avLst/>
          </a:prstGeom>
          <a:ln w="12699">
            <a:solidFill>
              <a:srgbClr val="000000"/>
            </a:solidFill>
          </a:ln>
        </p:spPr>
        <p:txBody>
          <a:bodyPr wrap="square" lIns="0" tIns="40005" rIns="0" bIns="0" rtlCol="0" vert="horz">
            <a:spAutoFit/>
          </a:bodyPr>
          <a:lstStyle/>
          <a:p>
            <a:pPr algn="ctr" marL="92075" marR="85090" indent="-1905">
              <a:lnSpc>
                <a:spcPct val="100000"/>
              </a:lnSpc>
              <a:spcBef>
                <a:spcPts val="315"/>
              </a:spcBef>
              <a:tabLst>
                <a:tab pos="1798320" algn="l"/>
              </a:tabLst>
            </a:pP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left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Bunia</a:t>
            </a:r>
            <a:r>
              <a:rPr dirty="0" sz="2000">
                <a:latin typeface="Arial"/>
                <a:cs typeface="Arial"/>
              </a:rPr>
              <a:t>	-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resilient </a:t>
            </a:r>
            <a:r>
              <a:rPr dirty="0" sz="2000">
                <a:latin typeface="Arial"/>
                <a:cs typeface="Arial"/>
              </a:rPr>
              <a:t>small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city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appreciated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huge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difference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small </a:t>
            </a:r>
            <a:r>
              <a:rPr dirty="0" sz="2000">
                <a:latin typeface="Arial"/>
                <a:cs typeface="Arial"/>
              </a:rPr>
              <a:t>group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committed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people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making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Bunia.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9497" rIns="0" bIns="0" rtlCol="0" vert="horz">
            <a:spAutoFit/>
          </a:bodyPr>
          <a:lstStyle/>
          <a:p>
            <a:pPr marL="8128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-60"/>
              <a:t> </a:t>
            </a:r>
            <a:r>
              <a:rPr dirty="0"/>
              <a:t>visit</a:t>
            </a:r>
            <a:r>
              <a:rPr dirty="0" spc="-4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/>
              <a:t>INRB</a:t>
            </a:r>
            <a:r>
              <a:rPr dirty="0" spc="-45"/>
              <a:t> </a:t>
            </a:r>
            <a:r>
              <a:rPr dirty="0"/>
              <a:t>–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40"/>
              <a:t> </a:t>
            </a:r>
            <a:r>
              <a:rPr dirty="0"/>
              <a:t>DRC’s</a:t>
            </a:r>
            <a:r>
              <a:rPr dirty="0" spc="-40"/>
              <a:t> </a:t>
            </a:r>
            <a:r>
              <a:rPr dirty="0"/>
              <a:t>national</a:t>
            </a:r>
            <a:r>
              <a:rPr dirty="0" spc="-35"/>
              <a:t> </a:t>
            </a:r>
            <a:r>
              <a:rPr dirty="0" spc="-10"/>
              <a:t>laboratory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764" y="1532788"/>
            <a:ext cx="3551796" cy="452240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4394" y="2930918"/>
            <a:ext cx="3660940" cy="273013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121302" y="1294447"/>
            <a:ext cx="705358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started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laboratory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friend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Professor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Jean-</a:t>
            </a:r>
            <a:r>
              <a:rPr dirty="0" sz="2000" spc="-10">
                <a:latin typeface="Arial"/>
                <a:cs typeface="Arial"/>
              </a:rPr>
              <a:t>Jacques </a:t>
            </a:r>
            <a:r>
              <a:rPr dirty="0" sz="2000">
                <a:latin typeface="Arial"/>
                <a:cs typeface="Arial"/>
              </a:rPr>
              <a:t>Muyembe,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INRB,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national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DRC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laboratory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Kinshasa.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Muyembe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discovered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first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cases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their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specimens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close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friend,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Peter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Piot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Belgium,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first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isolated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virus.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jointly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just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121302" y="2703727"/>
            <a:ext cx="3184525" cy="330327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38735" indent="-26670">
              <a:lnSpc>
                <a:spcPct val="100000"/>
              </a:lnSpc>
              <a:spcBef>
                <a:spcPts val="1000"/>
              </a:spcBef>
            </a:pPr>
            <a:r>
              <a:rPr dirty="0" sz="2000">
                <a:latin typeface="Arial"/>
                <a:cs typeface="Arial"/>
              </a:rPr>
              <a:t>received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Virchow</a:t>
            </a:r>
            <a:r>
              <a:rPr dirty="0" sz="2000" spc="-7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prize.</a:t>
            </a:r>
            <a:endParaRPr sz="2000">
              <a:latin typeface="Arial"/>
              <a:cs typeface="Arial"/>
            </a:endParaRPr>
          </a:p>
          <a:p>
            <a:pPr marL="38735" marR="5080">
              <a:lnSpc>
                <a:spcPct val="100000"/>
              </a:lnSpc>
              <a:spcBef>
                <a:spcPts val="905"/>
              </a:spcBef>
            </a:pPr>
            <a:r>
              <a:rPr dirty="0" sz="2000">
                <a:latin typeface="Arial"/>
                <a:cs typeface="Arial"/>
              </a:rPr>
              <a:t>INRB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impressive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lab </a:t>
            </a:r>
            <a:r>
              <a:rPr dirty="0" sz="2000">
                <a:latin typeface="Arial"/>
                <a:cs typeface="Arial"/>
              </a:rPr>
              <a:t>geared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up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They </a:t>
            </a:r>
            <a:r>
              <a:rPr dirty="0" sz="2000">
                <a:latin typeface="Arial"/>
                <a:cs typeface="Arial"/>
              </a:rPr>
              <a:t>run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several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PCR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platforms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several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RADIONE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pan-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rapid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diagnostic </a:t>
            </a:r>
            <a:r>
              <a:rPr dirty="0" sz="2000">
                <a:latin typeface="Arial"/>
                <a:cs typeface="Arial"/>
              </a:rPr>
              <a:t>machines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most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process </a:t>
            </a:r>
            <a:r>
              <a:rPr dirty="0" sz="2000">
                <a:latin typeface="Arial"/>
                <a:cs typeface="Arial"/>
              </a:rPr>
              <a:t>only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1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sample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time.</a:t>
            </a:r>
            <a:r>
              <a:rPr dirty="0" sz="2000" spc="-25">
                <a:latin typeface="Arial"/>
                <a:cs typeface="Arial"/>
              </a:rPr>
              <a:t> So,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depend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instead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largely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lab-</a:t>
            </a:r>
            <a:r>
              <a:rPr dirty="0" sz="2000">
                <a:latin typeface="Arial"/>
                <a:cs typeface="Arial"/>
              </a:rPr>
              <a:t>based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PCR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testing.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508087" y="5693664"/>
            <a:ext cx="4056379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INRB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gene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sequencing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lab’s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capabilities </a:t>
            </a:r>
            <a:r>
              <a:rPr dirty="0" sz="1600" i="1">
                <a:latin typeface="Arial"/>
                <a:cs typeface="Arial"/>
              </a:rPr>
              <a:t>are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impressive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(above)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311" rIns="0" bIns="0" rtlCol="0" vert="horz">
            <a:spAutoFit/>
          </a:bodyPr>
          <a:lstStyle/>
          <a:p>
            <a:pPr marL="875665">
              <a:lnSpc>
                <a:spcPct val="100000"/>
              </a:lnSpc>
              <a:spcBef>
                <a:spcPts val="100"/>
              </a:spcBef>
            </a:pPr>
            <a:r>
              <a:rPr dirty="0"/>
              <a:t>UN</a:t>
            </a:r>
            <a:r>
              <a:rPr dirty="0" spc="-55"/>
              <a:t> </a:t>
            </a:r>
            <a:r>
              <a:rPr dirty="0"/>
              <a:t>Humanitarian</a:t>
            </a:r>
            <a:r>
              <a:rPr dirty="0" spc="-40"/>
              <a:t> </a:t>
            </a:r>
            <a:r>
              <a:rPr dirty="0"/>
              <a:t>Air</a:t>
            </a:r>
            <a:r>
              <a:rPr dirty="0" spc="-40"/>
              <a:t> </a:t>
            </a:r>
            <a:r>
              <a:rPr dirty="0"/>
              <a:t>Services</a:t>
            </a:r>
            <a:r>
              <a:rPr dirty="0" spc="-45"/>
              <a:t> </a:t>
            </a:r>
            <a:r>
              <a:rPr dirty="0"/>
              <a:t>Flight</a:t>
            </a:r>
            <a:r>
              <a:rPr dirty="0" spc="-40"/>
              <a:t> </a:t>
            </a:r>
            <a:r>
              <a:rPr dirty="0"/>
              <a:t>#</a:t>
            </a:r>
            <a:r>
              <a:rPr dirty="0" spc="-40"/>
              <a:t> </a:t>
            </a:r>
            <a:r>
              <a:rPr dirty="0" spc="-10"/>
              <a:t>Ebola.1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36" y="1169361"/>
            <a:ext cx="2277503" cy="362535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105" y="1169361"/>
            <a:ext cx="7012533" cy="362535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010716" y="4964709"/>
            <a:ext cx="1007110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Next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stop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Since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epicenter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epidemic,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airport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closed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commercial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flights.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fly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out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makeshift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terminal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Kinshasa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airport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to </a:t>
            </a:r>
            <a:r>
              <a:rPr dirty="0" sz="2000">
                <a:latin typeface="Arial"/>
                <a:cs typeface="Arial"/>
              </a:rPr>
              <a:t>catch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special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flight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restricted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those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“mission”.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United </a:t>
            </a:r>
            <a:r>
              <a:rPr dirty="0" sz="2000">
                <a:latin typeface="Arial"/>
                <a:cs typeface="Arial"/>
              </a:rPr>
              <a:t>Nations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Humanitarian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Air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Services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(UNHAS)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plane,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flight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number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Ebola.1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/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205H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475" rIns="0" bIns="0" rtlCol="0" vert="horz">
            <a:spAutoFit/>
          </a:bodyPr>
          <a:lstStyle/>
          <a:p>
            <a:pPr marL="304165">
              <a:lnSpc>
                <a:spcPct val="100000"/>
              </a:lnSpc>
              <a:spcBef>
                <a:spcPts val="100"/>
              </a:spcBef>
            </a:pPr>
            <a:r>
              <a:rPr dirty="0"/>
              <a:t>Evangelical:</a:t>
            </a:r>
            <a:r>
              <a:rPr dirty="0" spc="-60"/>
              <a:t> </a:t>
            </a:r>
            <a:r>
              <a:rPr dirty="0"/>
              <a:t>Bunia’s</a:t>
            </a:r>
            <a:r>
              <a:rPr dirty="0" spc="-50"/>
              <a:t> </a:t>
            </a:r>
            <a:r>
              <a:rPr dirty="0"/>
              <a:t>large</a:t>
            </a:r>
            <a:r>
              <a:rPr dirty="0" spc="-45"/>
              <a:t> </a:t>
            </a:r>
            <a:r>
              <a:rPr dirty="0"/>
              <a:t>Ebola</a:t>
            </a:r>
            <a:r>
              <a:rPr dirty="0" spc="-50"/>
              <a:t> </a:t>
            </a:r>
            <a:r>
              <a:rPr dirty="0"/>
              <a:t>treatment</a:t>
            </a:r>
            <a:r>
              <a:rPr dirty="0" spc="-45"/>
              <a:t> </a:t>
            </a:r>
            <a:r>
              <a:rPr dirty="0" spc="-10"/>
              <a:t>hospital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876564" y="4046550"/>
            <a:ext cx="5133975" cy="2159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arrival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Yap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Boum,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leads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Africa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CDC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response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team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whisks </a:t>
            </a:r>
            <a:r>
              <a:rPr dirty="0" sz="2000">
                <a:latin typeface="Arial"/>
                <a:cs typeface="Arial"/>
              </a:rPr>
              <a:t>me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away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Treatment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Centres. Evangelical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Hospital,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government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hospital </a:t>
            </a:r>
            <a:r>
              <a:rPr dirty="0" sz="2000">
                <a:latin typeface="Arial"/>
                <a:cs typeface="Arial"/>
              </a:rPr>
              <a:t>which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missionary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previously,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</a:t>
            </a:r>
            <a:r>
              <a:rPr dirty="0" sz="2000" spc="5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largest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Bunia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has </a:t>
            </a:r>
            <a:r>
              <a:rPr dirty="0" sz="2000">
                <a:latin typeface="Arial"/>
                <a:cs typeface="Arial"/>
              </a:rPr>
              <a:t>allocated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80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beds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562" y="1227814"/>
            <a:ext cx="4419638" cy="272220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3195" y="1205061"/>
            <a:ext cx="5460174" cy="409512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174740" y="5328183"/>
            <a:ext cx="5331460" cy="7874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34925" marR="5080" indent="-22860">
              <a:lnSpc>
                <a:spcPct val="103099"/>
              </a:lnSpc>
              <a:spcBef>
                <a:spcPts val="155"/>
              </a:spcBef>
            </a:pPr>
            <a:r>
              <a:rPr dirty="0" sz="1600" i="1">
                <a:latin typeface="Arial"/>
                <a:cs typeface="Arial"/>
              </a:rPr>
              <a:t>Note: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bucket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with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tap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for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washing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hands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before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entry.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white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plastic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sheeting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on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ground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floor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is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spc="-25" i="1">
                <a:latin typeface="Arial"/>
                <a:cs typeface="Arial"/>
              </a:rPr>
              <a:t>PPE </a:t>
            </a:r>
            <a:r>
              <a:rPr dirty="0" sz="1600" i="1">
                <a:latin typeface="Arial"/>
                <a:cs typeface="Arial"/>
              </a:rPr>
              <a:t>doffing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area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when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exiting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the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Ebola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section.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3541" rIns="0" bIns="0" rtlCol="0" vert="horz">
            <a:spAutoFit/>
          </a:bodyPr>
          <a:lstStyle/>
          <a:p>
            <a:pPr marL="18034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40"/>
              <a:t> </a:t>
            </a:r>
            <a:r>
              <a:rPr dirty="0"/>
              <a:t>Red</a:t>
            </a:r>
            <a:r>
              <a:rPr dirty="0" spc="-40"/>
              <a:t> </a:t>
            </a:r>
            <a:r>
              <a:rPr dirty="0"/>
              <a:t>Zone</a:t>
            </a:r>
            <a:r>
              <a:rPr dirty="0" spc="-35"/>
              <a:t> </a:t>
            </a:r>
            <a:r>
              <a:rPr dirty="0"/>
              <a:t>in</a:t>
            </a:r>
            <a:r>
              <a:rPr dirty="0" spc="-40"/>
              <a:t> </a:t>
            </a:r>
            <a:r>
              <a:rPr dirty="0"/>
              <a:t>Evangelical</a:t>
            </a:r>
            <a:r>
              <a:rPr dirty="0" spc="-35"/>
              <a:t> </a:t>
            </a:r>
            <a:r>
              <a:rPr dirty="0" spc="-10"/>
              <a:t>Hospital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621040" y="1094893"/>
            <a:ext cx="8963025" cy="3916679"/>
            <a:chOff x="1621040" y="1094893"/>
            <a:chExt cx="8963025" cy="3916679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040" y="1108783"/>
              <a:ext cx="5203647" cy="390273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593475" y="1107593"/>
              <a:ext cx="5977890" cy="3846195"/>
            </a:xfrm>
            <a:custGeom>
              <a:avLst/>
              <a:gdLst/>
              <a:ahLst/>
              <a:cxnLst/>
              <a:rect l="l" t="t" r="r" b="b"/>
              <a:pathLst>
                <a:path w="5977890" h="3846195">
                  <a:moveTo>
                    <a:pt x="5977470" y="0"/>
                  </a:moveTo>
                  <a:lnTo>
                    <a:pt x="2975482" y="0"/>
                  </a:lnTo>
                  <a:lnTo>
                    <a:pt x="2975482" y="2243505"/>
                  </a:lnTo>
                  <a:lnTo>
                    <a:pt x="0" y="2148497"/>
                  </a:lnTo>
                  <a:lnTo>
                    <a:pt x="2975482" y="3205010"/>
                  </a:lnTo>
                  <a:lnTo>
                    <a:pt x="2975482" y="3846004"/>
                  </a:lnTo>
                  <a:lnTo>
                    <a:pt x="5977470" y="3846004"/>
                  </a:lnTo>
                  <a:lnTo>
                    <a:pt x="597747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93475" y="1107593"/>
              <a:ext cx="5977890" cy="3846195"/>
            </a:xfrm>
            <a:custGeom>
              <a:avLst/>
              <a:gdLst/>
              <a:ahLst/>
              <a:cxnLst/>
              <a:rect l="l" t="t" r="r" b="b"/>
              <a:pathLst>
                <a:path w="5977890" h="3846195">
                  <a:moveTo>
                    <a:pt x="2975482" y="0"/>
                  </a:moveTo>
                  <a:lnTo>
                    <a:pt x="3475814" y="0"/>
                  </a:lnTo>
                  <a:lnTo>
                    <a:pt x="4226312" y="0"/>
                  </a:lnTo>
                  <a:lnTo>
                    <a:pt x="5977470" y="0"/>
                  </a:lnTo>
                  <a:lnTo>
                    <a:pt x="5977470" y="2243505"/>
                  </a:lnTo>
                  <a:lnTo>
                    <a:pt x="5977470" y="3205010"/>
                  </a:lnTo>
                  <a:lnTo>
                    <a:pt x="5977470" y="3846004"/>
                  </a:lnTo>
                  <a:lnTo>
                    <a:pt x="4226312" y="3846004"/>
                  </a:lnTo>
                  <a:lnTo>
                    <a:pt x="3475814" y="3846004"/>
                  </a:lnTo>
                  <a:lnTo>
                    <a:pt x="2975482" y="3846004"/>
                  </a:lnTo>
                  <a:lnTo>
                    <a:pt x="2975482" y="3205010"/>
                  </a:lnTo>
                  <a:lnTo>
                    <a:pt x="0" y="2148497"/>
                  </a:lnTo>
                  <a:lnTo>
                    <a:pt x="2975482" y="2243505"/>
                  </a:lnTo>
                  <a:lnTo>
                    <a:pt x="2975482" y="0"/>
                  </a:lnTo>
                  <a:close/>
                </a:path>
              </a:pathLst>
            </a:custGeom>
            <a:ln w="25399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680566" y="1171627"/>
              <a:ext cx="2779395" cy="3705225"/>
            </a:xfrm>
            <a:custGeom>
              <a:avLst/>
              <a:gdLst/>
              <a:ahLst/>
              <a:cxnLst/>
              <a:rect l="l" t="t" r="r" b="b"/>
              <a:pathLst>
                <a:path w="2779395" h="3705225">
                  <a:moveTo>
                    <a:pt x="0" y="0"/>
                  </a:moveTo>
                  <a:lnTo>
                    <a:pt x="2778785" y="0"/>
                  </a:lnTo>
                  <a:lnTo>
                    <a:pt x="2778785" y="3705047"/>
                  </a:lnTo>
                  <a:lnTo>
                    <a:pt x="0" y="3705047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0566" y="1171627"/>
              <a:ext cx="2778785" cy="370504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680566" y="1171627"/>
              <a:ext cx="2779395" cy="3705225"/>
            </a:xfrm>
            <a:custGeom>
              <a:avLst/>
              <a:gdLst/>
              <a:ahLst/>
              <a:cxnLst/>
              <a:rect l="l" t="t" r="r" b="b"/>
              <a:pathLst>
                <a:path w="2779395" h="3705225">
                  <a:moveTo>
                    <a:pt x="0" y="0"/>
                  </a:moveTo>
                  <a:lnTo>
                    <a:pt x="2778785" y="0"/>
                  </a:lnTo>
                  <a:lnTo>
                    <a:pt x="2778785" y="3705047"/>
                  </a:lnTo>
                  <a:lnTo>
                    <a:pt x="0" y="3705047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306017" y="5054803"/>
            <a:ext cx="950849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About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half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building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been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cordoned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off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(Zone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Rouge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French).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donned,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enter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through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protected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entrance.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chute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close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up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transparent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window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send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food,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medicines,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clothes,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etc </a:t>
            </a:r>
            <a:r>
              <a:rPr dirty="0" sz="2000">
                <a:latin typeface="Arial"/>
                <a:cs typeface="Arial"/>
              </a:rPr>
              <a:t>from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green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zone.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much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hospital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dealing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with</a:t>
            </a:r>
            <a:r>
              <a:rPr dirty="0" sz="2000" spc="5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other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health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services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unfortunately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compromised.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475" rIns="0" bIns="0" rtlCol="0" vert="horz">
            <a:spAutoFit/>
          </a:bodyPr>
          <a:lstStyle/>
          <a:p>
            <a:pPr marL="1765935">
              <a:lnSpc>
                <a:spcPct val="100000"/>
              </a:lnSpc>
              <a:spcBef>
                <a:spcPts val="100"/>
              </a:spcBef>
            </a:pPr>
            <a:r>
              <a:rPr dirty="0"/>
              <a:t>Staff</a:t>
            </a:r>
            <a:r>
              <a:rPr dirty="0" spc="-55"/>
              <a:t> </a:t>
            </a:r>
            <a:r>
              <a:rPr dirty="0"/>
              <a:t>preparing</a:t>
            </a:r>
            <a:r>
              <a:rPr dirty="0" spc="-4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/>
              <a:t>enter</a:t>
            </a:r>
            <a:r>
              <a:rPr dirty="0" spc="-45"/>
              <a:t> </a:t>
            </a:r>
            <a:r>
              <a:rPr dirty="0"/>
              <a:t>The</a:t>
            </a:r>
            <a:r>
              <a:rPr dirty="0" spc="-40"/>
              <a:t> </a:t>
            </a:r>
            <a:r>
              <a:rPr dirty="0"/>
              <a:t>Red</a:t>
            </a:r>
            <a:r>
              <a:rPr dirty="0" spc="-40"/>
              <a:t> </a:t>
            </a:r>
            <a:r>
              <a:rPr dirty="0" spc="-20"/>
              <a:t>Zone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245139" y="5138737"/>
            <a:ext cx="9041130" cy="124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When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there,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two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busy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donning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room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demarcated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for </a:t>
            </a:r>
            <a:r>
              <a:rPr dirty="0" sz="2000">
                <a:latin typeface="Arial"/>
                <a:cs typeface="Arial"/>
              </a:rPr>
              <a:t>this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purpose.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were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not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hesitant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concerned,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just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smiling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they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prepared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enter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Zone.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Above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right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shows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both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them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work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Ebola wards.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689" y="1198350"/>
            <a:ext cx="3506203" cy="380211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1681" y="1198351"/>
            <a:ext cx="5428996" cy="37951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4241" rIns="0" bIns="0" rtlCol="0" vert="horz">
            <a:spAutoFit/>
          </a:bodyPr>
          <a:lstStyle/>
          <a:p>
            <a:pPr marL="583565">
              <a:lnSpc>
                <a:spcPct val="100000"/>
              </a:lnSpc>
              <a:spcBef>
                <a:spcPts val="100"/>
              </a:spcBef>
            </a:pPr>
            <a:r>
              <a:rPr dirty="0"/>
              <a:t>Ebola</a:t>
            </a:r>
            <a:r>
              <a:rPr dirty="0" spc="-55"/>
              <a:t> </a:t>
            </a:r>
            <a:r>
              <a:rPr dirty="0"/>
              <a:t>risks</a:t>
            </a:r>
            <a:r>
              <a:rPr dirty="0" spc="-50"/>
              <a:t> </a:t>
            </a:r>
            <a:r>
              <a:rPr dirty="0"/>
              <a:t>for</a:t>
            </a:r>
            <a:r>
              <a:rPr dirty="0" spc="-50"/>
              <a:t> </a:t>
            </a:r>
            <a:r>
              <a:rPr dirty="0"/>
              <a:t>healthcare</a:t>
            </a:r>
            <a:r>
              <a:rPr dirty="0" spc="-50"/>
              <a:t> </a:t>
            </a:r>
            <a:r>
              <a:rPr dirty="0"/>
              <a:t>workers</a:t>
            </a:r>
            <a:r>
              <a:rPr dirty="0" spc="-55"/>
              <a:t> </a:t>
            </a:r>
            <a:r>
              <a:rPr dirty="0"/>
              <a:t>–</a:t>
            </a:r>
            <a:r>
              <a:rPr dirty="0" spc="-50"/>
              <a:t> </a:t>
            </a:r>
            <a:r>
              <a:rPr dirty="0"/>
              <a:t>doffing</a:t>
            </a:r>
            <a:r>
              <a:rPr dirty="0" spc="-50"/>
              <a:t> </a:t>
            </a:r>
            <a:r>
              <a:rPr dirty="0" spc="-25"/>
              <a:t>PPE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5913" y="1074715"/>
            <a:ext cx="7720622" cy="430573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24276" y="5460847"/>
            <a:ext cx="1116139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exit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Red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Zone,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staff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pass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through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cubicles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removal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(doffing)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—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removing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25">
                <a:latin typeface="Arial"/>
                <a:cs typeface="Arial"/>
              </a:rPr>
              <a:t> is </a:t>
            </a:r>
            <a:r>
              <a:rPr dirty="0" sz="2000">
                <a:latin typeface="Arial"/>
                <a:cs typeface="Arial"/>
              </a:rPr>
              <a:t>one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riskiest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steps,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gloves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&amp;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gowns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have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usually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been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direct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contact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patients.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Click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video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right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PPE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doffing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action.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312" y="1074715"/>
            <a:ext cx="3229305" cy="43057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1787" rIns="0" bIns="0" rtlCol="0" vert="horz">
            <a:spAutoFit/>
          </a:bodyPr>
          <a:lstStyle/>
          <a:p>
            <a:pPr marL="1231265">
              <a:lnSpc>
                <a:spcPct val="100000"/>
              </a:lnSpc>
              <a:spcBef>
                <a:spcPts val="100"/>
              </a:spcBef>
            </a:pPr>
            <a:r>
              <a:rPr dirty="0"/>
              <a:t>Patients</a:t>
            </a:r>
            <a:r>
              <a:rPr dirty="0" spc="-30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25"/>
              <a:t> </a:t>
            </a:r>
            <a:r>
              <a:rPr dirty="0"/>
              <a:t>Ebola</a:t>
            </a:r>
            <a:r>
              <a:rPr dirty="0" spc="-25"/>
              <a:t> </a:t>
            </a:r>
            <a:r>
              <a:rPr dirty="0"/>
              <a:t>wards</a:t>
            </a:r>
            <a:r>
              <a:rPr dirty="0" spc="-25"/>
              <a:t> </a:t>
            </a:r>
            <a:r>
              <a:rPr dirty="0"/>
              <a:t>&amp;</a:t>
            </a:r>
            <a:r>
              <a:rPr dirty="0" spc="-25"/>
              <a:t> </a:t>
            </a:r>
            <a:r>
              <a:rPr dirty="0"/>
              <a:t>their</a:t>
            </a:r>
            <a:r>
              <a:rPr dirty="0" spc="-25"/>
              <a:t> </a:t>
            </a:r>
            <a:r>
              <a:rPr dirty="0" spc="-10"/>
              <a:t>visitors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0461" y="1308595"/>
            <a:ext cx="5303901" cy="33282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141" y="1308595"/>
            <a:ext cx="4437595" cy="33282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40882" y="4697209"/>
            <a:ext cx="952182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incredible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organized.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Confirmed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patients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kept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individual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4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6.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Suspected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kept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in </a:t>
            </a:r>
            <a:r>
              <a:rPr dirty="0" sz="2000">
                <a:latin typeface="Arial"/>
                <a:cs typeface="Arial"/>
              </a:rPr>
              <a:t>individual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wards.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photo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above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right,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lady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standing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left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visitor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–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50">
                <a:latin typeface="Arial"/>
                <a:cs typeface="Arial"/>
              </a:rPr>
              <a:t>a </a:t>
            </a:r>
            <a:r>
              <a:rPr dirty="0" sz="2000">
                <a:latin typeface="Arial"/>
                <a:cs typeface="Arial"/>
              </a:rPr>
              <a:t>relative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talks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across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fence.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distance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&gt;2m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considered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safe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interaction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patients.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3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ladies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sitting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on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stoop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Ebola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patients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who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join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chat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visitor.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2026-06-17T07:49:09Z</dcterms:created>
  <dcterms:modified xsi:type="dcterms:W3CDTF">2026-06-17T07:49:09Z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2026-06-17T00:00:00Z</vt:filetime>
  </property>
  <property fmtid="{D5CDD505-2E9C-101B-9397-08002B2CF9AE}" pid="3" name="LastSaved">
    <vt:filetime>2026-06-17T00:00:00Z</vt:filetime>
  </property>
  <property fmtid="{D5CDD505-2E9C-101B-9397-08002B2CF9AE}" pid="4" name="Producer">
    <vt:lpwstr>3-Heights(TM) PDF Security Shell 4.8.25.2 (http://www.pdf-tools.com)</vt:lpwstr>
  </property>
</Properties>
</file>